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notesSlides/notesSlide10.xml" ContentType="application/vnd.openxmlformats-officedocument.presentationml.notesSlide+xml"/>
  <Override PartName="/ppt/tags/tag20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3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4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6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7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8.xml" ContentType="application/vnd.openxmlformats-officedocument.presentationml.notesSlide+xml"/>
  <Override PartName="/ppt/tags/tag35.xml" ContentType="application/vnd.openxmlformats-officedocument.presentationml.tags+xml"/>
  <Override PartName="/ppt/notesSlides/notesSlide19.xml" ContentType="application/vnd.openxmlformats-officedocument.presentationml.notesSlide+xml"/>
  <Override PartName="/ppt/tags/tag36.xml" ContentType="application/vnd.openxmlformats-officedocument.presentationml.tags+xml"/>
  <Override PartName="/ppt/notesSlides/notesSlide20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21.xml" ContentType="application/vnd.openxmlformats-officedocument.presentationml.notesSlide+xml"/>
  <Override PartName="/ppt/tags/tag39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2"/>
    <p:sldMasterId id="2147483675" r:id="rId3"/>
  </p:sldMasterIdLst>
  <p:notesMasterIdLst>
    <p:notesMasterId r:id="rId31"/>
  </p:notesMasterIdLst>
  <p:handoutMasterIdLst>
    <p:handoutMasterId r:id="rId32"/>
  </p:handoutMasterIdLst>
  <p:sldIdLst>
    <p:sldId id="256" r:id="rId4"/>
    <p:sldId id="758" r:id="rId5"/>
    <p:sldId id="722" r:id="rId6"/>
    <p:sldId id="732" r:id="rId7"/>
    <p:sldId id="769" r:id="rId8"/>
    <p:sldId id="777" r:id="rId9"/>
    <p:sldId id="778" r:id="rId10"/>
    <p:sldId id="781" r:id="rId11"/>
    <p:sldId id="779" r:id="rId12"/>
    <p:sldId id="766" r:id="rId13"/>
    <p:sldId id="765" r:id="rId14"/>
    <p:sldId id="754" r:id="rId15"/>
    <p:sldId id="759" r:id="rId16"/>
    <p:sldId id="760" r:id="rId17"/>
    <p:sldId id="747" r:id="rId18"/>
    <p:sldId id="787" r:id="rId19"/>
    <p:sldId id="736" r:id="rId20"/>
    <p:sldId id="573" r:id="rId21"/>
    <p:sldId id="786" r:id="rId22"/>
    <p:sldId id="789" r:id="rId23"/>
    <p:sldId id="785" r:id="rId24"/>
    <p:sldId id="784" r:id="rId25"/>
    <p:sldId id="783" r:id="rId26"/>
    <p:sldId id="782" r:id="rId27"/>
    <p:sldId id="745" r:id="rId28"/>
    <p:sldId id="788" r:id="rId29"/>
    <p:sldId id="773" r:id="rId30"/>
  </p:sldIdLst>
  <p:sldSz cx="11699875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8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RTSB" initials="M" lastIdx="6" clrIdx="0">
    <p:extLst>
      <p:ext uri="{19B8F6BF-5375-455C-9EA6-DF929625EA0E}">
        <p15:presenceInfo xmlns:p15="http://schemas.microsoft.com/office/powerpoint/2012/main" userId="MRTS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1A9"/>
    <a:srgbClr val="007063"/>
    <a:srgbClr val="DCE8F5"/>
    <a:srgbClr val="65D6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8" autoAdjust="0"/>
    <p:restoredTop sz="93544" autoAdjust="0"/>
  </p:normalViewPr>
  <p:slideViewPr>
    <p:cSldViewPr>
      <p:cViewPr varScale="1">
        <p:scale>
          <a:sx n="80" d="100"/>
          <a:sy n="80" d="100"/>
        </p:scale>
        <p:origin x="658" y="48"/>
      </p:cViewPr>
      <p:guideLst>
        <p:guide orient="horz" pos="2160"/>
        <p:guide pos="36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0E919F-5C6C-4059-A957-48DE8700AD93}" type="doc">
      <dgm:prSet loTypeId="urn:microsoft.com/office/officeart/2005/8/layout/equation2" loCatId="relationship" qsTypeId="urn:microsoft.com/office/officeart/2005/8/quickstyle/3d1" qsCatId="3D" csTypeId="urn:microsoft.com/office/officeart/2005/8/colors/colorful4" csCatId="colorful" phldr="1"/>
      <dgm:spPr/>
    </dgm:pt>
    <dgm:pt modelId="{4C551C1C-CC6C-4536-B818-381F817DB5B7}">
      <dgm:prSet phldrT="[Text]" custT="1"/>
      <dgm:spPr/>
      <dgm:t>
        <a:bodyPr/>
        <a:lstStyle/>
        <a:p>
          <a:r>
            <a:rPr lang="en-US" sz="1200" b="1" dirty="0" smtClean="0"/>
            <a:t>Ultrasonic Peening Technology</a:t>
          </a:r>
          <a:endParaRPr lang="en-US" sz="1200" b="1" dirty="0"/>
        </a:p>
      </dgm:t>
    </dgm:pt>
    <dgm:pt modelId="{E303807D-E889-4CF5-8023-AD8CFFA3D681}" type="parTrans" cxnId="{8A9027F6-61B5-44A0-844C-8E42656022C1}">
      <dgm:prSet/>
      <dgm:spPr/>
      <dgm:t>
        <a:bodyPr/>
        <a:lstStyle/>
        <a:p>
          <a:endParaRPr lang="en-US" b="1"/>
        </a:p>
      </dgm:t>
    </dgm:pt>
    <dgm:pt modelId="{554E0EA5-1287-4D0F-AE64-5075A35A6FA7}" type="sibTrans" cxnId="{8A9027F6-61B5-44A0-844C-8E42656022C1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 b="1"/>
        </a:p>
      </dgm:t>
    </dgm:pt>
    <dgm:pt modelId="{75BAEE40-C214-4A60-922F-36D1373E25E1}">
      <dgm:prSet phldrT="[Text]" custT="1"/>
      <dgm:spPr/>
      <dgm:t>
        <a:bodyPr/>
        <a:lstStyle/>
        <a:p>
          <a:r>
            <a:rPr lang="en-US" sz="1050" b="1" dirty="0"/>
            <a:t>Stress Measurement</a:t>
          </a:r>
        </a:p>
      </dgm:t>
    </dgm:pt>
    <dgm:pt modelId="{6589F8C7-2830-469B-94EB-05271C728E06}" type="parTrans" cxnId="{282ACF8A-08E7-4595-9BEB-C093450AC7A5}">
      <dgm:prSet/>
      <dgm:spPr/>
      <dgm:t>
        <a:bodyPr/>
        <a:lstStyle/>
        <a:p>
          <a:endParaRPr lang="en-US" b="1"/>
        </a:p>
      </dgm:t>
    </dgm:pt>
    <dgm:pt modelId="{01B089BD-B99B-401C-8494-D5F98952A469}" type="sibTrans" cxnId="{282ACF8A-08E7-4595-9BEB-C093450AC7A5}">
      <dgm:prSet/>
      <dgm:spPr/>
      <dgm:t>
        <a:bodyPr/>
        <a:lstStyle/>
        <a:p>
          <a:endParaRPr lang="en-US" b="1"/>
        </a:p>
      </dgm:t>
    </dgm:pt>
    <dgm:pt modelId="{4AC5B3CA-BED7-4180-A7D8-FDCA260FA00A}">
      <dgm:prSet custT="1"/>
      <dgm:spPr/>
      <dgm:t>
        <a:bodyPr/>
        <a:lstStyle/>
        <a:p>
          <a:r>
            <a:rPr lang="en-US" sz="1100" b="1" dirty="0" smtClean="0"/>
            <a:t>Stress Measurement</a:t>
          </a:r>
          <a:endParaRPr lang="ms-MY" sz="1100" dirty="0"/>
        </a:p>
      </dgm:t>
    </dgm:pt>
    <dgm:pt modelId="{771A620D-45F4-4A36-B431-38E79FB226F5}" type="parTrans" cxnId="{F4E4EF69-64D1-453A-8F4F-6384C0F9561F}">
      <dgm:prSet/>
      <dgm:spPr/>
      <dgm:t>
        <a:bodyPr/>
        <a:lstStyle/>
        <a:p>
          <a:endParaRPr lang="ms-MY"/>
        </a:p>
      </dgm:t>
    </dgm:pt>
    <dgm:pt modelId="{4E5F133E-3EBC-494C-BF2E-4D59E485DD13}" type="sibTrans" cxnId="{F4E4EF69-64D1-453A-8F4F-6384C0F9561F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ms-MY"/>
        </a:p>
      </dgm:t>
    </dgm:pt>
    <dgm:pt modelId="{2E903E31-6072-4C8C-8A78-E02EB801C076}">
      <dgm:prSet phldrT="[Text]"/>
      <dgm:spPr/>
      <dgm:t>
        <a:bodyPr/>
        <a:lstStyle/>
        <a:p>
          <a:r>
            <a:rPr lang="en-US" b="1" dirty="0"/>
            <a:t>Ultrasonic Peening Solution</a:t>
          </a:r>
        </a:p>
      </dgm:t>
    </dgm:pt>
    <dgm:pt modelId="{7064B2AE-0532-44BF-A28A-41548C5D1773}" type="sibTrans" cxnId="{9CE3756A-E0AA-4026-81F1-BD5D1D6F4806}">
      <dgm:prSet/>
      <dgm:spPr/>
      <dgm:t>
        <a:bodyPr/>
        <a:lstStyle/>
        <a:p>
          <a:endParaRPr lang="en-US" b="1"/>
        </a:p>
      </dgm:t>
    </dgm:pt>
    <dgm:pt modelId="{5DBC2A0A-7EB6-44B6-86FA-DBD631CB9B09}" type="parTrans" cxnId="{9CE3756A-E0AA-4026-81F1-BD5D1D6F4806}">
      <dgm:prSet/>
      <dgm:spPr/>
      <dgm:t>
        <a:bodyPr/>
        <a:lstStyle/>
        <a:p>
          <a:endParaRPr lang="en-US" b="1"/>
        </a:p>
      </dgm:t>
    </dgm:pt>
    <dgm:pt modelId="{189CE48C-0B3B-4E0D-BAEE-10954566B1BC}" type="pres">
      <dgm:prSet presAssocID="{3A0E919F-5C6C-4059-A957-48DE8700AD93}" presName="Name0" presStyleCnt="0">
        <dgm:presLayoutVars>
          <dgm:dir/>
          <dgm:resizeHandles val="exact"/>
        </dgm:presLayoutVars>
      </dgm:prSet>
      <dgm:spPr/>
    </dgm:pt>
    <dgm:pt modelId="{A0E67150-212B-4ABA-B703-D741A144F51D}" type="pres">
      <dgm:prSet presAssocID="{3A0E919F-5C6C-4059-A957-48DE8700AD93}" presName="vNodes" presStyleCnt="0"/>
      <dgm:spPr/>
    </dgm:pt>
    <dgm:pt modelId="{44751216-A877-48FB-8902-9A127304B021}" type="pres">
      <dgm:prSet presAssocID="{4AC5B3CA-BED7-4180-A7D8-FDCA260FA00A}" presName="node" presStyleLbl="node1" presStyleIdx="0" presStyleCnt="4" custScaleX="207850" custScaleY="207850" custLinFactX="-263022" custLinFactY="18899" custLinFactNeighborX="-300000" custLinFactNeighborY="100000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5EE0716E-338C-4A86-A5D7-3F911B29CF68}" type="pres">
      <dgm:prSet presAssocID="{4E5F133E-3EBC-494C-BF2E-4D59E485DD13}" presName="spacerT" presStyleCnt="0"/>
      <dgm:spPr/>
    </dgm:pt>
    <dgm:pt modelId="{2E581EE2-7E4E-42E2-8B0A-4BAF2F907E77}" type="pres">
      <dgm:prSet presAssocID="{4E5F133E-3EBC-494C-BF2E-4D59E485DD13}" presName="sibTrans" presStyleLbl="sibTrans2D1" presStyleIdx="0" presStyleCnt="3" custLinFactX="-480982" custLinFactY="18585" custLinFactNeighborX="-500000" custLinFactNeighborY="100000"/>
      <dgm:spPr/>
      <dgm:t>
        <a:bodyPr/>
        <a:lstStyle/>
        <a:p>
          <a:endParaRPr lang="ms-MY"/>
        </a:p>
      </dgm:t>
    </dgm:pt>
    <dgm:pt modelId="{01D9AE16-6018-4492-8069-4DA564AC6267}" type="pres">
      <dgm:prSet presAssocID="{4E5F133E-3EBC-494C-BF2E-4D59E485DD13}" presName="spacerB" presStyleCnt="0"/>
      <dgm:spPr/>
    </dgm:pt>
    <dgm:pt modelId="{CADEC732-B3AD-4049-9381-D438A2B75F4F}" type="pres">
      <dgm:prSet presAssocID="{4C551C1C-CC6C-4536-B818-381F817DB5B7}" presName="node" presStyleLbl="node1" presStyleIdx="1" presStyleCnt="4" custScaleX="213957" custScaleY="213957" custLinFactX="-259820" custLinFactY="1837" custLinFactNeighborX="-300000" custLinFactNeighborY="100000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2A1AA8ED-4BA7-4C4B-B403-7FDED68ECD03}" type="pres">
      <dgm:prSet presAssocID="{554E0EA5-1287-4D0F-AE64-5075A35A6FA7}" presName="spacerT" presStyleCnt="0"/>
      <dgm:spPr/>
    </dgm:pt>
    <dgm:pt modelId="{A8DC0793-EB38-4CC9-A17C-425AE409C77A}" type="pres">
      <dgm:prSet presAssocID="{554E0EA5-1287-4D0F-AE64-5075A35A6FA7}" presName="sibTrans" presStyleLbl="sibTrans2D1" presStyleIdx="1" presStyleCnt="3" custLinFactX="-477096" custLinFactNeighborX="-500000" custLinFactNeighborY="63474"/>
      <dgm:spPr/>
      <dgm:t>
        <a:bodyPr/>
        <a:lstStyle/>
        <a:p>
          <a:endParaRPr lang="ms-MY"/>
        </a:p>
      </dgm:t>
    </dgm:pt>
    <dgm:pt modelId="{E572F125-55F5-4AA3-A5DE-C2BAEB5116C7}" type="pres">
      <dgm:prSet presAssocID="{554E0EA5-1287-4D0F-AE64-5075A35A6FA7}" presName="spacerB" presStyleCnt="0"/>
      <dgm:spPr/>
    </dgm:pt>
    <dgm:pt modelId="{BD328271-8E06-4FA8-87B5-9E13B40C53EB}" type="pres">
      <dgm:prSet presAssocID="{75BAEE40-C214-4A60-922F-36D1373E25E1}" presName="node" presStyleLbl="node1" presStyleIdx="2" presStyleCnt="4" custScaleX="201882" custScaleY="201882" custLinFactX="-270559" custLinFactNeighborX="-300000" custLinFactNeighborY="2073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B4EECD59-F34E-4941-804C-12D3D8FD359C}" type="pres">
      <dgm:prSet presAssocID="{3A0E919F-5C6C-4059-A957-48DE8700AD93}" presName="sibTransLast" presStyleLbl="sibTrans2D1" presStyleIdx="2" presStyleCnt="3"/>
      <dgm:spPr/>
      <dgm:t>
        <a:bodyPr/>
        <a:lstStyle/>
        <a:p>
          <a:endParaRPr lang="ms-MY"/>
        </a:p>
      </dgm:t>
    </dgm:pt>
    <dgm:pt modelId="{AAEB43A9-2350-406A-B0DA-EDF5F4E4AAAB}" type="pres">
      <dgm:prSet presAssocID="{3A0E919F-5C6C-4059-A957-48DE8700AD93}" presName="connectorText" presStyleLbl="sibTrans2D1" presStyleIdx="2" presStyleCnt="3"/>
      <dgm:spPr/>
      <dgm:t>
        <a:bodyPr/>
        <a:lstStyle/>
        <a:p>
          <a:endParaRPr lang="ms-MY"/>
        </a:p>
      </dgm:t>
    </dgm:pt>
    <dgm:pt modelId="{29D037BB-5850-4B54-AD83-0F7611DDDF0D}" type="pres">
      <dgm:prSet presAssocID="{3A0E919F-5C6C-4059-A957-48DE8700AD93}" presName="lastNode" presStyleLbl="node1" presStyleIdx="3" presStyleCnt="4" custScaleX="106978" custScaleY="106978" custLinFactX="-168277" custLinFactNeighborX="-200000" custLinFactNeighborY="9873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</dgm:ptLst>
  <dgm:cxnLst>
    <dgm:cxn modelId="{F4779D71-B76B-42C8-9A66-578AF667DA25}" type="presOf" srcId="{75BAEE40-C214-4A60-922F-36D1373E25E1}" destId="{BD328271-8E06-4FA8-87B5-9E13B40C53EB}" srcOrd="0" destOrd="0" presId="urn:microsoft.com/office/officeart/2005/8/layout/equation2"/>
    <dgm:cxn modelId="{282ACF8A-08E7-4595-9BEB-C093450AC7A5}" srcId="{3A0E919F-5C6C-4059-A957-48DE8700AD93}" destId="{75BAEE40-C214-4A60-922F-36D1373E25E1}" srcOrd="2" destOrd="0" parTransId="{6589F8C7-2830-469B-94EB-05271C728E06}" sibTransId="{01B089BD-B99B-401C-8494-D5F98952A469}"/>
    <dgm:cxn modelId="{9CE3756A-E0AA-4026-81F1-BD5D1D6F4806}" srcId="{3A0E919F-5C6C-4059-A957-48DE8700AD93}" destId="{2E903E31-6072-4C8C-8A78-E02EB801C076}" srcOrd="3" destOrd="0" parTransId="{5DBC2A0A-7EB6-44B6-86FA-DBD631CB9B09}" sibTransId="{7064B2AE-0532-44BF-A28A-41548C5D1773}"/>
    <dgm:cxn modelId="{F4E4EF69-64D1-453A-8F4F-6384C0F9561F}" srcId="{3A0E919F-5C6C-4059-A957-48DE8700AD93}" destId="{4AC5B3CA-BED7-4180-A7D8-FDCA260FA00A}" srcOrd="0" destOrd="0" parTransId="{771A620D-45F4-4A36-B431-38E79FB226F5}" sibTransId="{4E5F133E-3EBC-494C-BF2E-4D59E485DD13}"/>
    <dgm:cxn modelId="{07078561-7277-458D-82B5-B7B17C1193A5}" type="presOf" srcId="{01B089BD-B99B-401C-8494-D5F98952A469}" destId="{AAEB43A9-2350-406A-B0DA-EDF5F4E4AAAB}" srcOrd="1" destOrd="0" presId="urn:microsoft.com/office/officeart/2005/8/layout/equation2"/>
    <dgm:cxn modelId="{653582BB-3738-4433-9B9C-109E7401C647}" type="presOf" srcId="{4AC5B3CA-BED7-4180-A7D8-FDCA260FA00A}" destId="{44751216-A877-48FB-8902-9A127304B021}" srcOrd="0" destOrd="0" presId="urn:microsoft.com/office/officeart/2005/8/layout/equation2"/>
    <dgm:cxn modelId="{A13A5580-2551-461C-88FF-9133EB48DCF5}" type="presOf" srcId="{3A0E919F-5C6C-4059-A957-48DE8700AD93}" destId="{189CE48C-0B3B-4E0D-BAEE-10954566B1BC}" srcOrd="0" destOrd="0" presId="urn:microsoft.com/office/officeart/2005/8/layout/equation2"/>
    <dgm:cxn modelId="{50FF814B-7D8A-4C43-800A-D2994C359127}" type="presOf" srcId="{554E0EA5-1287-4D0F-AE64-5075A35A6FA7}" destId="{A8DC0793-EB38-4CC9-A17C-425AE409C77A}" srcOrd="0" destOrd="0" presId="urn:microsoft.com/office/officeart/2005/8/layout/equation2"/>
    <dgm:cxn modelId="{8A9027F6-61B5-44A0-844C-8E42656022C1}" srcId="{3A0E919F-5C6C-4059-A957-48DE8700AD93}" destId="{4C551C1C-CC6C-4536-B818-381F817DB5B7}" srcOrd="1" destOrd="0" parTransId="{E303807D-E889-4CF5-8023-AD8CFFA3D681}" sibTransId="{554E0EA5-1287-4D0F-AE64-5075A35A6FA7}"/>
    <dgm:cxn modelId="{FFE4DA86-C1DC-43F7-BABC-4A013A807552}" type="presOf" srcId="{4C551C1C-CC6C-4536-B818-381F817DB5B7}" destId="{CADEC732-B3AD-4049-9381-D438A2B75F4F}" srcOrd="0" destOrd="0" presId="urn:microsoft.com/office/officeart/2005/8/layout/equation2"/>
    <dgm:cxn modelId="{60F7A568-3011-41C5-AB0D-AE69980DDA1D}" type="presOf" srcId="{4E5F133E-3EBC-494C-BF2E-4D59E485DD13}" destId="{2E581EE2-7E4E-42E2-8B0A-4BAF2F907E77}" srcOrd="0" destOrd="0" presId="urn:microsoft.com/office/officeart/2005/8/layout/equation2"/>
    <dgm:cxn modelId="{3E1E5169-B0B6-405C-B0F5-903AA7DD1E1C}" type="presOf" srcId="{2E903E31-6072-4C8C-8A78-E02EB801C076}" destId="{29D037BB-5850-4B54-AD83-0F7611DDDF0D}" srcOrd="0" destOrd="0" presId="urn:microsoft.com/office/officeart/2005/8/layout/equation2"/>
    <dgm:cxn modelId="{B0FFE7A1-6B61-46BC-8C5E-C29DFA4A8B30}" type="presOf" srcId="{01B089BD-B99B-401C-8494-D5F98952A469}" destId="{B4EECD59-F34E-4941-804C-12D3D8FD359C}" srcOrd="0" destOrd="0" presId="urn:microsoft.com/office/officeart/2005/8/layout/equation2"/>
    <dgm:cxn modelId="{1F31BE0A-B5CF-4D93-A1F3-790B4086F096}" type="presParOf" srcId="{189CE48C-0B3B-4E0D-BAEE-10954566B1BC}" destId="{A0E67150-212B-4ABA-B703-D741A144F51D}" srcOrd="0" destOrd="0" presId="urn:microsoft.com/office/officeart/2005/8/layout/equation2"/>
    <dgm:cxn modelId="{E1FC21E6-1F2C-477E-844E-7F84FFD7D772}" type="presParOf" srcId="{A0E67150-212B-4ABA-B703-D741A144F51D}" destId="{44751216-A877-48FB-8902-9A127304B021}" srcOrd="0" destOrd="0" presId="urn:microsoft.com/office/officeart/2005/8/layout/equation2"/>
    <dgm:cxn modelId="{CDDA63ED-D0C6-446C-B46C-696A7817CCA4}" type="presParOf" srcId="{A0E67150-212B-4ABA-B703-D741A144F51D}" destId="{5EE0716E-338C-4A86-A5D7-3F911B29CF68}" srcOrd="1" destOrd="0" presId="urn:microsoft.com/office/officeart/2005/8/layout/equation2"/>
    <dgm:cxn modelId="{E0B93A24-620D-4F87-BD29-EA7EED77E00B}" type="presParOf" srcId="{A0E67150-212B-4ABA-B703-D741A144F51D}" destId="{2E581EE2-7E4E-42E2-8B0A-4BAF2F907E77}" srcOrd="2" destOrd="0" presId="urn:microsoft.com/office/officeart/2005/8/layout/equation2"/>
    <dgm:cxn modelId="{F8AE242C-3390-4DA9-A58F-93166BCAD950}" type="presParOf" srcId="{A0E67150-212B-4ABA-B703-D741A144F51D}" destId="{01D9AE16-6018-4492-8069-4DA564AC6267}" srcOrd="3" destOrd="0" presId="urn:microsoft.com/office/officeart/2005/8/layout/equation2"/>
    <dgm:cxn modelId="{AE6765E1-3993-4FF9-9C90-D9685AE1A732}" type="presParOf" srcId="{A0E67150-212B-4ABA-B703-D741A144F51D}" destId="{CADEC732-B3AD-4049-9381-D438A2B75F4F}" srcOrd="4" destOrd="0" presId="urn:microsoft.com/office/officeart/2005/8/layout/equation2"/>
    <dgm:cxn modelId="{A7D8C613-7B48-493C-A868-35760D38B087}" type="presParOf" srcId="{A0E67150-212B-4ABA-B703-D741A144F51D}" destId="{2A1AA8ED-4BA7-4C4B-B403-7FDED68ECD03}" srcOrd="5" destOrd="0" presId="urn:microsoft.com/office/officeart/2005/8/layout/equation2"/>
    <dgm:cxn modelId="{9EE020BE-148A-4DEA-881A-0D4467F501BD}" type="presParOf" srcId="{A0E67150-212B-4ABA-B703-D741A144F51D}" destId="{A8DC0793-EB38-4CC9-A17C-425AE409C77A}" srcOrd="6" destOrd="0" presId="urn:microsoft.com/office/officeart/2005/8/layout/equation2"/>
    <dgm:cxn modelId="{CF87DFFE-84CF-451E-8BFC-1EC36B4A888E}" type="presParOf" srcId="{A0E67150-212B-4ABA-B703-D741A144F51D}" destId="{E572F125-55F5-4AA3-A5DE-C2BAEB5116C7}" srcOrd="7" destOrd="0" presId="urn:microsoft.com/office/officeart/2005/8/layout/equation2"/>
    <dgm:cxn modelId="{08ECDBE0-608C-4F42-BA94-7A1097D8239B}" type="presParOf" srcId="{A0E67150-212B-4ABA-B703-D741A144F51D}" destId="{BD328271-8E06-4FA8-87B5-9E13B40C53EB}" srcOrd="8" destOrd="0" presId="urn:microsoft.com/office/officeart/2005/8/layout/equation2"/>
    <dgm:cxn modelId="{A362048E-CF71-4A71-8718-66C32D7764B9}" type="presParOf" srcId="{189CE48C-0B3B-4E0D-BAEE-10954566B1BC}" destId="{B4EECD59-F34E-4941-804C-12D3D8FD359C}" srcOrd="1" destOrd="0" presId="urn:microsoft.com/office/officeart/2005/8/layout/equation2"/>
    <dgm:cxn modelId="{50849A46-E294-4B20-8BBE-65FE30802F80}" type="presParOf" srcId="{B4EECD59-F34E-4941-804C-12D3D8FD359C}" destId="{AAEB43A9-2350-406A-B0DA-EDF5F4E4AAAB}" srcOrd="0" destOrd="0" presId="urn:microsoft.com/office/officeart/2005/8/layout/equation2"/>
    <dgm:cxn modelId="{B471F962-BA02-481D-8CE4-7F807F7E3FEF}" type="presParOf" srcId="{189CE48C-0B3B-4E0D-BAEE-10954566B1BC}" destId="{29D037BB-5850-4B54-AD83-0F7611DDDF0D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52C5F5-7920-41D0-88AC-95B00F4F3B45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59BD4E-4F36-4F43-A041-FAC7215DBF35}">
      <dgm:prSet phldrT="[Text]" custT="1"/>
      <dgm:spPr/>
      <dgm:t>
        <a:bodyPr/>
        <a:lstStyle/>
        <a:p>
          <a:r>
            <a:rPr lang="en-US" sz="1100" dirty="0"/>
            <a:t>STAGE 1</a:t>
          </a:r>
        </a:p>
        <a:p>
          <a:r>
            <a:rPr lang="en-US" sz="1100" dirty="0"/>
            <a:t>Pre-Stress Measurement</a:t>
          </a:r>
        </a:p>
      </dgm:t>
    </dgm:pt>
    <dgm:pt modelId="{55BBA5CD-442C-4A03-BFF2-C8183F040C90}" type="parTrans" cxnId="{6FA0C4AD-3BA2-41B4-A4E9-199A1632FBE2}">
      <dgm:prSet/>
      <dgm:spPr/>
      <dgm:t>
        <a:bodyPr/>
        <a:lstStyle/>
        <a:p>
          <a:endParaRPr lang="en-US"/>
        </a:p>
      </dgm:t>
    </dgm:pt>
    <dgm:pt modelId="{1A9E1E30-A5AB-47E3-A5A9-4B7693BC46AA}" type="sibTrans" cxnId="{6FA0C4AD-3BA2-41B4-A4E9-199A1632FBE2}">
      <dgm:prSet/>
      <dgm:spPr/>
      <dgm:t>
        <a:bodyPr/>
        <a:lstStyle/>
        <a:p>
          <a:endParaRPr lang="en-US"/>
        </a:p>
      </dgm:t>
    </dgm:pt>
    <dgm:pt modelId="{68070828-7CE7-44A1-B9FA-C856206A1D78}">
      <dgm:prSet phldrT="[Text]" custT="1"/>
      <dgm:spPr/>
      <dgm:t>
        <a:bodyPr/>
        <a:lstStyle/>
        <a:p>
          <a:r>
            <a:rPr lang="en-US" sz="1100" dirty="0"/>
            <a:t>STAGE </a:t>
          </a:r>
          <a:r>
            <a:rPr lang="en-US" sz="1100" dirty="0" smtClean="0"/>
            <a:t>2</a:t>
          </a:r>
          <a:endParaRPr lang="en-US" sz="1100" dirty="0"/>
        </a:p>
        <a:p>
          <a:r>
            <a:rPr lang="en-US" sz="1100" dirty="0" smtClean="0"/>
            <a:t>Ultrasonic Peening Treatment</a:t>
          </a:r>
          <a:endParaRPr lang="en-US" sz="1100" dirty="0"/>
        </a:p>
      </dgm:t>
    </dgm:pt>
    <dgm:pt modelId="{AC65638E-D954-49CF-8166-00E234471372}" type="parTrans" cxnId="{C03048DC-C86B-4684-946A-095CD145EE8B}">
      <dgm:prSet/>
      <dgm:spPr/>
      <dgm:t>
        <a:bodyPr/>
        <a:lstStyle/>
        <a:p>
          <a:endParaRPr lang="ms-MY"/>
        </a:p>
      </dgm:t>
    </dgm:pt>
    <dgm:pt modelId="{BBF4CAEC-5B95-4BDE-92AE-5120EA5FA415}" type="sibTrans" cxnId="{C03048DC-C86B-4684-946A-095CD145EE8B}">
      <dgm:prSet/>
      <dgm:spPr/>
      <dgm:t>
        <a:bodyPr/>
        <a:lstStyle/>
        <a:p>
          <a:endParaRPr lang="ms-MY"/>
        </a:p>
      </dgm:t>
    </dgm:pt>
    <dgm:pt modelId="{C355E181-0080-4D34-B236-171A86FBCA95}">
      <dgm:prSet phldrT="[Text]" custT="1"/>
      <dgm:spPr/>
      <dgm:t>
        <a:bodyPr/>
        <a:lstStyle/>
        <a:p>
          <a:r>
            <a:rPr lang="en-US" sz="1100" dirty="0" smtClean="0"/>
            <a:t>STAGE 3 </a:t>
          </a:r>
          <a:endParaRPr lang="en-US" sz="1100" dirty="0"/>
        </a:p>
        <a:p>
          <a:r>
            <a:rPr lang="en-US" sz="1100" dirty="0" smtClean="0"/>
            <a:t>Post Stress </a:t>
          </a:r>
          <a:r>
            <a:rPr lang="en-US" sz="1100" dirty="0"/>
            <a:t>Measurement</a:t>
          </a:r>
        </a:p>
      </dgm:t>
    </dgm:pt>
    <dgm:pt modelId="{A33F1B17-1497-41C1-AC1F-772D0AA9B2DB}" type="parTrans" cxnId="{009E90B9-79FC-4420-B47E-8278C191D087}">
      <dgm:prSet/>
      <dgm:spPr/>
      <dgm:t>
        <a:bodyPr/>
        <a:lstStyle/>
        <a:p>
          <a:endParaRPr lang="ms-MY"/>
        </a:p>
      </dgm:t>
    </dgm:pt>
    <dgm:pt modelId="{03E00356-A755-44D0-BCEE-F56CA2BBBA38}" type="sibTrans" cxnId="{009E90B9-79FC-4420-B47E-8278C191D087}">
      <dgm:prSet/>
      <dgm:spPr/>
      <dgm:t>
        <a:bodyPr/>
        <a:lstStyle/>
        <a:p>
          <a:endParaRPr lang="ms-MY"/>
        </a:p>
      </dgm:t>
    </dgm:pt>
    <dgm:pt modelId="{6AE7BA5D-7838-4CAE-9B0C-AADA33D1634C}">
      <dgm:prSet phldrT="[Text]" custT="1"/>
      <dgm:spPr/>
      <dgm:t>
        <a:bodyPr/>
        <a:lstStyle/>
        <a:p>
          <a:r>
            <a:rPr lang="en-US" sz="1100" dirty="0"/>
            <a:t>STAGE 4</a:t>
          </a:r>
        </a:p>
        <a:p>
          <a:r>
            <a:rPr lang="en-US" sz="1100" dirty="0"/>
            <a:t>Report Preparation</a:t>
          </a:r>
        </a:p>
      </dgm:t>
    </dgm:pt>
    <dgm:pt modelId="{4167777D-773F-49E9-A8A1-842C05553371}" type="sibTrans" cxnId="{59280F46-6EAA-48C8-9C24-4BB7BFAD779B}">
      <dgm:prSet/>
      <dgm:spPr/>
      <dgm:t>
        <a:bodyPr/>
        <a:lstStyle/>
        <a:p>
          <a:endParaRPr lang="ms-MY"/>
        </a:p>
      </dgm:t>
    </dgm:pt>
    <dgm:pt modelId="{68157446-D582-48A9-8B22-BA6659A339EC}" type="parTrans" cxnId="{59280F46-6EAA-48C8-9C24-4BB7BFAD779B}">
      <dgm:prSet/>
      <dgm:spPr/>
      <dgm:t>
        <a:bodyPr/>
        <a:lstStyle/>
        <a:p>
          <a:endParaRPr lang="ms-MY"/>
        </a:p>
      </dgm:t>
    </dgm:pt>
    <dgm:pt modelId="{03278781-A17C-4666-AF9D-57B9A0BFE810}" type="pres">
      <dgm:prSet presAssocID="{C252C5F5-7920-41D0-88AC-95B00F4F3B45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ms-MY"/>
        </a:p>
      </dgm:t>
    </dgm:pt>
    <dgm:pt modelId="{7302CCC5-EDBE-40D7-8ACB-92C204C36269}" type="pres">
      <dgm:prSet presAssocID="{6AE7BA5D-7838-4CAE-9B0C-AADA33D1634C}" presName="Accent4" presStyleCnt="0"/>
      <dgm:spPr/>
    </dgm:pt>
    <dgm:pt modelId="{C5BB090F-7D62-46CB-BC48-CB3A4AE42985}" type="pres">
      <dgm:prSet presAssocID="{6AE7BA5D-7838-4CAE-9B0C-AADA33D1634C}" presName="Accent" presStyleLbl="node1" presStyleIdx="0" presStyleCnt="4" custScaleX="256247" custScaleY="260622" custLinFactX="-200000" custLinFactY="176852" custLinFactNeighborX="-245890" custLinFactNeighborY="200000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ms-MY"/>
        </a:p>
      </dgm:t>
    </dgm:pt>
    <dgm:pt modelId="{DD84989F-4BF7-4586-A9E3-C9B18D622632}" type="pres">
      <dgm:prSet presAssocID="{6AE7BA5D-7838-4CAE-9B0C-AADA33D1634C}" presName="ParentBackground4" presStyleCnt="0"/>
      <dgm:spPr/>
    </dgm:pt>
    <dgm:pt modelId="{C68B6E5E-2A08-48F8-B196-D74F0BA0DD33}" type="pres">
      <dgm:prSet presAssocID="{6AE7BA5D-7838-4CAE-9B0C-AADA33D1634C}" presName="ParentBackground" presStyleLbl="fgAcc1" presStyleIdx="0" presStyleCnt="4" custScaleX="242877" custScaleY="264823" custLinFactX="-200000" custLinFactY="200000" custLinFactNeighborX="-278807" custLinFactNeighborY="207945"/>
      <dgm:spPr/>
      <dgm:t>
        <a:bodyPr/>
        <a:lstStyle/>
        <a:p>
          <a:endParaRPr lang="ms-MY"/>
        </a:p>
      </dgm:t>
    </dgm:pt>
    <dgm:pt modelId="{C6CB8F19-4652-48F0-A656-EC9D862EAC18}" type="pres">
      <dgm:prSet presAssocID="{6AE7BA5D-7838-4CAE-9B0C-AADA33D1634C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461FECC0-E0A6-436A-B26B-6078C92167F7}" type="pres">
      <dgm:prSet presAssocID="{C355E181-0080-4D34-B236-171A86FBCA95}" presName="Accent3" presStyleCnt="0"/>
      <dgm:spPr/>
    </dgm:pt>
    <dgm:pt modelId="{B63C5435-9F12-4B46-A1CE-503E5209A114}" type="pres">
      <dgm:prSet presAssocID="{C355E181-0080-4D34-B236-171A86FBCA95}" presName="Accent" presStyleLbl="node1" presStyleIdx="1" presStyleCnt="4" custAng="5396922" custScaleX="262285" custScaleY="302781" custLinFactX="-100000" custLinFactNeighborX="-140069" custLinFactNeighborY="95433"/>
      <dgm:spPr>
        <a:solidFill>
          <a:schemeClr val="tx2">
            <a:lumMod val="75000"/>
          </a:schemeClr>
        </a:solidFill>
      </dgm:spPr>
      <dgm:t>
        <a:bodyPr/>
        <a:lstStyle/>
        <a:p>
          <a:endParaRPr lang="ms-MY"/>
        </a:p>
      </dgm:t>
    </dgm:pt>
    <dgm:pt modelId="{E9B8CB18-B01D-47DA-8491-FAACA48344FD}" type="pres">
      <dgm:prSet presAssocID="{C355E181-0080-4D34-B236-171A86FBCA95}" presName="ParentBackground3" presStyleCnt="0"/>
      <dgm:spPr/>
    </dgm:pt>
    <dgm:pt modelId="{2572A8FE-CC74-441E-9FB8-D134AE08729F}" type="pres">
      <dgm:prSet presAssocID="{C355E181-0080-4D34-B236-171A86FBCA95}" presName="ParentBackground" presStyleLbl="fgAcc1" presStyleIdx="1" presStyleCnt="4" custScaleX="262285" custScaleY="273279" custLinFactX="-162516" custLinFactY="49147" custLinFactNeighborX="-200000" custLinFactNeighborY="100000"/>
      <dgm:spPr/>
      <dgm:t>
        <a:bodyPr/>
        <a:lstStyle/>
        <a:p>
          <a:endParaRPr lang="ms-MY"/>
        </a:p>
      </dgm:t>
    </dgm:pt>
    <dgm:pt modelId="{6EEF5BE3-A8AA-4AB2-8AF5-31846AA1CA41}" type="pres">
      <dgm:prSet presAssocID="{C355E181-0080-4D34-B236-171A86FBCA95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ACB5481C-0513-40B0-B6CD-2428D012BC1E}" type="pres">
      <dgm:prSet presAssocID="{68070828-7CE7-44A1-B9FA-C856206A1D78}" presName="Accent2" presStyleCnt="0"/>
      <dgm:spPr/>
    </dgm:pt>
    <dgm:pt modelId="{807F6D03-7D43-4068-88DF-A97CEB4242E7}" type="pres">
      <dgm:prSet presAssocID="{68070828-7CE7-44A1-B9FA-C856206A1D78}" presName="Accent" presStyleLbl="node1" presStyleIdx="2" presStyleCnt="4" custAng="5396922" custScaleX="262285" custScaleY="302781" custLinFactX="-66801" custLinFactNeighborX="-100000" custLinFactNeighborY="-70941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ms-MY"/>
        </a:p>
      </dgm:t>
    </dgm:pt>
    <dgm:pt modelId="{A4B6010E-3B2A-40FF-A741-5AADCE726582}" type="pres">
      <dgm:prSet presAssocID="{68070828-7CE7-44A1-B9FA-C856206A1D78}" presName="ParentBackground2" presStyleCnt="0"/>
      <dgm:spPr/>
    </dgm:pt>
    <dgm:pt modelId="{1D2431E6-1C3F-4D16-A480-9A1E65C6C7F6}" type="pres">
      <dgm:prSet presAssocID="{68070828-7CE7-44A1-B9FA-C856206A1D78}" presName="ParentBackground" presStyleLbl="fgAcc1" presStyleIdx="2" presStyleCnt="4" custScaleX="262285" custScaleY="273279" custLinFactX="-100000" custLinFactY="-2982" custLinFactNeighborX="-151052" custLinFactNeighborY="-100000"/>
      <dgm:spPr/>
      <dgm:t>
        <a:bodyPr/>
        <a:lstStyle/>
        <a:p>
          <a:endParaRPr lang="ms-MY"/>
        </a:p>
      </dgm:t>
    </dgm:pt>
    <dgm:pt modelId="{DFE621CB-E89F-4225-9761-005B2E8DF8EE}" type="pres">
      <dgm:prSet presAssocID="{68070828-7CE7-44A1-B9FA-C856206A1D78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3078F2E5-E842-439A-96C0-1F388543CAE8}" type="pres">
      <dgm:prSet presAssocID="{DE59BD4E-4F36-4F43-A041-FAC7215DBF35}" presName="Accent1" presStyleCnt="0"/>
      <dgm:spPr/>
    </dgm:pt>
    <dgm:pt modelId="{95208B6B-2F49-4772-9374-508B5860A418}" type="pres">
      <dgm:prSet presAssocID="{DE59BD4E-4F36-4F43-A041-FAC7215DBF35}" presName="Accent" presStyleLbl="node1" presStyleIdx="3" presStyleCnt="4" custAng="5396922" custScaleX="262285" custScaleY="302781" custLinFactY="-100000" custLinFactNeighborX="-85381" custLinFactNeighborY="-162743"/>
      <dgm:spPr/>
    </dgm:pt>
    <dgm:pt modelId="{AE937063-29DF-41E7-959D-A9689DE9E913}" type="pres">
      <dgm:prSet presAssocID="{DE59BD4E-4F36-4F43-A041-FAC7215DBF35}" presName="ParentBackground1" presStyleCnt="0"/>
      <dgm:spPr/>
    </dgm:pt>
    <dgm:pt modelId="{1D0A166F-3F7D-43C7-A74C-A3669FC9F096}" type="pres">
      <dgm:prSet presAssocID="{DE59BD4E-4F36-4F43-A041-FAC7215DBF35}" presName="ParentBackground" presStyleLbl="fgAcc1" presStyleIdx="3" presStyleCnt="4" custScaleX="262285" custScaleY="273279" custLinFactX="-30586" custLinFactY="-193364" custLinFactNeighborX="-100000" custLinFactNeighborY="-200000"/>
      <dgm:spPr/>
      <dgm:t>
        <a:bodyPr/>
        <a:lstStyle/>
        <a:p>
          <a:endParaRPr lang="ms-MY"/>
        </a:p>
      </dgm:t>
    </dgm:pt>
    <dgm:pt modelId="{8F1CD69B-508A-448B-B7AF-F511922CF844}" type="pres">
      <dgm:prSet presAssocID="{DE59BD4E-4F36-4F43-A041-FAC7215DBF35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ms-MY"/>
        </a:p>
      </dgm:t>
    </dgm:pt>
  </dgm:ptLst>
  <dgm:cxnLst>
    <dgm:cxn modelId="{8AC318F4-739B-4AE6-A59C-3619CA08AB24}" type="presOf" srcId="{C355E181-0080-4D34-B236-171A86FBCA95}" destId="{6EEF5BE3-A8AA-4AB2-8AF5-31846AA1CA41}" srcOrd="1" destOrd="0" presId="urn:microsoft.com/office/officeart/2011/layout/CircleProcess"/>
    <dgm:cxn modelId="{25DE9661-265A-40E8-9C51-62255B78B31B}" type="presOf" srcId="{C355E181-0080-4D34-B236-171A86FBCA95}" destId="{2572A8FE-CC74-441E-9FB8-D134AE08729F}" srcOrd="0" destOrd="0" presId="urn:microsoft.com/office/officeart/2011/layout/CircleProcess"/>
    <dgm:cxn modelId="{59280F46-6EAA-48C8-9C24-4BB7BFAD779B}" srcId="{C252C5F5-7920-41D0-88AC-95B00F4F3B45}" destId="{6AE7BA5D-7838-4CAE-9B0C-AADA33D1634C}" srcOrd="3" destOrd="0" parTransId="{68157446-D582-48A9-8B22-BA6659A339EC}" sibTransId="{4167777D-773F-49E9-A8A1-842C05553371}"/>
    <dgm:cxn modelId="{F0284A40-879B-4190-BD7E-54DC82C731B2}" type="presOf" srcId="{6AE7BA5D-7838-4CAE-9B0C-AADA33D1634C}" destId="{C6CB8F19-4652-48F0-A656-EC9D862EAC18}" srcOrd="1" destOrd="0" presId="urn:microsoft.com/office/officeart/2011/layout/CircleProcess"/>
    <dgm:cxn modelId="{6FA0C4AD-3BA2-41B4-A4E9-199A1632FBE2}" srcId="{C252C5F5-7920-41D0-88AC-95B00F4F3B45}" destId="{DE59BD4E-4F36-4F43-A041-FAC7215DBF35}" srcOrd="0" destOrd="0" parTransId="{55BBA5CD-442C-4A03-BFF2-C8183F040C90}" sibTransId="{1A9E1E30-A5AB-47E3-A5A9-4B7693BC46AA}"/>
    <dgm:cxn modelId="{8EF61096-77B7-4677-99F6-7F50300CF498}" type="presOf" srcId="{6AE7BA5D-7838-4CAE-9B0C-AADA33D1634C}" destId="{C68B6E5E-2A08-48F8-B196-D74F0BA0DD33}" srcOrd="0" destOrd="0" presId="urn:microsoft.com/office/officeart/2011/layout/CircleProcess"/>
    <dgm:cxn modelId="{009E90B9-79FC-4420-B47E-8278C191D087}" srcId="{C252C5F5-7920-41D0-88AC-95B00F4F3B45}" destId="{C355E181-0080-4D34-B236-171A86FBCA95}" srcOrd="2" destOrd="0" parTransId="{A33F1B17-1497-41C1-AC1F-772D0AA9B2DB}" sibTransId="{03E00356-A755-44D0-BCEE-F56CA2BBBA38}"/>
    <dgm:cxn modelId="{E528EE3C-2FBB-4864-99BD-6F239F9D1F51}" type="presOf" srcId="{68070828-7CE7-44A1-B9FA-C856206A1D78}" destId="{DFE621CB-E89F-4225-9761-005B2E8DF8EE}" srcOrd="1" destOrd="0" presId="urn:microsoft.com/office/officeart/2011/layout/CircleProcess"/>
    <dgm:cxn modelId="{C03048DC-C86B-4684-946A-095CD145EE8B}" srcId="{C252C5F5-7920-41D0-88AC-95B00F4F3B45}" destId="{68070828-7CE7-44A1-B9FA-C856206A1D78}" srcOrd="1" destOrd="0" parTransId="{AC65638E-D954-49CF-8166-00E234471372}" sibTransId="{BBF4CAEC-5B95-4BDE-92AE-5120EA5FA415}"/>
    <dgm:cxn modelId="{7B66588A-B777-4A7E-90BE-2605D0905180}" type="presOf" srcId="{DE59BD4E-4F36-4F43-A041-FAC7215DBF35}" destId="{8F1CD69B-508A-448B-B7AF-F511922CF844}" srcOrd="1" destOrd="0" presId="urn:microsoft.com/office/officeart/2011/layout/CircleProcess"/>
    <dgm:cxn modelId="{5651D88B-50E8-4381-B860-344E17B0349A}" type="presOf" srcId="{DE59BD4E-4F36-4F43-A041-FAC7215DBF35}" destId="{1D0A166F-3F7D-43C7-A74C-A3669FC9F096}" srcOrd="0" destOrd="0" presId="urn:microsoft.com/office/officeart/2011/layout/CircleProcess"/>
    <dgm:cxn modelId="{ADD5D836-CDFC-401B-9028-4ABDA45CA27D}" type="presOf" srcId="{C252C5F5-7920-41D0-88AC-95B00F4F3B45}" destId="{03278781-A17C-4666-AF9D-57B9A0BFE810}" srcOrd="0" destOrd="0" presId="urn:microsoft.com/office/officeart/2011/layout/CircleProcess"/>
    <dgm:cxn modelId="{8720BE25-C20E-4E29-AF39-BC1A5C24E965}" type="presOf" srcId="{68070828-7CE7-44A1-B9FA-C856206A1D78}" destId="{1D2431E6-1C3F-4D16-A480-9A1E65C6C7F6}" srcOrd="0" destOrd="0" presId="urn:microsoft.com/office/officeart/2011/layout/CircleProcess"/>
    <dgm:cxn modelId="{619379D6-6C90-4E57-B3C0-871239E56423}" type="presParOf" srcId="{03278781-A17C-4666-AF9D-57B9A0BFE810}" destId="{7302CCC5-EDBE-40D7-8ACB-92C204C36269}" srcOrd="0" destOrd="0" presId="urn:microsoft.com/office/officeart/2011/layout/CircleProcess"/>
    <dgm:cxn modelId="{6D8688AE-EBEE-43B9-B3FC-901F67569EE5}" type="presParOf" srcId="{7302CCC5-EDBE-40D7-8ACB-92C204C36269}" destId="{C5BB090F-7D62-46CB-BC48-CB3A4AE42985}" srcOrd="0" destOrd="0" presId="urn:microsoft.com/office/officeart/2011/layout/CircleProcess"/>
    <dgm:cxn modelId="{21CCC77E-40A3-4F96-BD5C-DAF6EF383546}" type="presParOf" srcId="{03278781-A17C-4666-AF9D-57B9A0BFE810}" destId="{DD84989F-4BF7-4586-A9E3-C9B18D622632}" srcOrd="1" destOrd="0" presId="urn:microsoft.com/office/officeart/2011/layout/CircleProcess"/>
    <dgm:cxn modelId="{85F192E7-F75D-459D-AE8A-7866800EAA27}" type="presParOf" srcId="{DD84989F-4BF7-4586-A9E3-C9B18D622632}" destId="{C68B6E5E-2A08-48F8-B196-D74F0BA0DD33}" srcOrd="0" destOrd="0" presId="urn:microsoft.com/office/officeart/2011/layout/CircleProcess"/>
    <dgm:cxn modelId="{CFD9535B-F470-4278-90CC-BD3023109488}" type="presParOf" srcId="{03278781-A17C-4666-AF9D-57B9A0BFE810}" destId="{C6CB8F19-4652-48F0-A656-EC9D862EAC18}" srcOrd="2" destOrd="0" presId="urn:microsoft.com/office/officeart/2011/layout/CircleProcess"/>
    <dgm:cxn modelId="{474E8AB3-8E0B-46F2-B446-AC6E6B026095}" type="presParOf" srcId="{03278781-A17C-4666-AF9D-57B9A0BFE810}" destId="{461FECC0-E0A6-436A-B26B-6078C92167F7}" srcOrd="3" destOrd="0" presId="urn:microsoft.com/office/officeart/2011/layout/CircleProcess"/>
    <dgm:cxn modelId="{E985390F-46BE-4106-9508-205DEFF6460F}" type="presParOf" srcId="{461FECC0-E0A6-436A-B26B-6078C92167F7}" destId="{B63C5435-9F12-4B46-A1CE-503E5209A114}" srcOrd="0" destOrd="0" presId="urn:microsoft.com/office/officeart/2011/layout/CircleProcess"/>
    <dgm:cxn modelId="{4871AE6F-567D-4926-BDEC-B73D7C43B3C9}" type="presParOf" srcId="{03278781-A17C-4666-AF9D-57B9A0BFE810}" destId="{E9B8CB18-B01D-47DA-8491-FAACA48344FD}" srcOrd="4" destOrd="0" presId="urn:microsoft.com/office/officeart/2011/layout/CircleProcess"/>
    <dgm:cxn modelId="{90108DCB-4047-41B3-B355-5FB70B4BDA3C}" type="presParOf" srcId="{E9B8CB18-B01D-47DA-8491-FAACA48344FD}" destId="{2572A8FE-CC74-441E-9FB8-D134AE08729F}" srcOrd="0" destOrd="0" presId="urn:microsoft.com/office/officeart/2011/layout/CircleProcess"/>
    <dgm:cxn modelId="{0BC0A282-D5D3-40EE-A0FB-C87EA79D4352}" type="presParOf" srcId="{03278781-A17C-4666-AF9D-57B9A0BFE810}" destId="{6EEF5BE3-A8AA-4AB2-8AF5-31846AA1CA41}" srcOrd="5" destOrd="0" presId="urn:microsoft.com/office/officeart/2011/layout/CircleProcess"/>
    <dgm:cxn modelId="{DECEB0C4-EA96-483A-B8FC-A0FC6CC4B2D0}" type="presParOf" srcId="{03278781-A17C-4666-AF9D-57B9A0BFE810}" destId="{ACB5481C-0513-40B0-B6CD-2428D012BC1E}" srcOrd="6" destOrd="0" presId="urn:microsoft.com/office/officeart/2011/layout/CircleProcess"/>
    <dgm:cxn modelId="{1903E4D6-7782-4EEE-8FFC-CF83A9096CAC}" type="presParOf" srcId="{ACB5481C-0513-40B0-B6CD-2428D012BC1E}" destId="{807F6D03-7D43-4068-88DF-A97CEB4242E7}" srcOrd="0" destOrd="0" presId="urn:microsoft.com/office/officeart/2011/layout/CircleProcess"/>
    <dgm:cxn modelId="{14013858-0BC4-4EE5-8EAE-D9791CFA1E7D}" type="presParOf" srcId="{03278781-A17C-4666-AF9D-57B9A0BFE810}" destId="{A4B6010E-3B2A-40FF-A741-5AADCE726582}" srcOrd="7" destOrd="0" presId="urn:microsoft.com/office/officeart/2011/layout/CircleProcess"/>
    <dgm:cxn modelId="{128A8338-7F48-43F5-B61D-0940B1006DD0}" type="presParOf" srcId="{A4B6010E-3B2A-40FF-A741-5AADCE726582}" destId="{1D2431E6-1C3F-4D16-A480-9A1E65C6C7F6}" srcOrd="0" destOrd="0" presId="urn:microsoft.com/office/officeart/2011/layout/CircleProcess"/>
    <dgm:cxn modelId="{7887CAFA-1C7C-41E0-B360-D00E7EBFE13F}" type="presParOf" srcId="{03278781-A17C-4666-AF9D-57B9A0BFE810}" destId="{DFE621CB-E89F-4225-9761-005B2E8DF8EE}" srcOrd="8" destOrd="0" presId="urn:microsoft.com/office/officeart/2011/layout/CircleProcess"/>
    <dgm:cxn modelId="{3B4E9C2E-0099-4C1C-A2A8-31316F7B2867}" type="presParOf" srcId="{03278781-A17C-4666-AF9D-57B9A0BFE810}" destId="{3078F2E5-E842-439A-96C0-1F388543CAE8}" srcOrd="9" destOrd="0" presId="urn:microsoft.com/office/officeart/2011/layout/CircleProcess"/>
    <dgm:cxn modelId="{3A4C5614-636D-4A0B-8552-BAB36725CC66}" type="presParOf" srcId="{3078F2E5-E842-439A-96C0-1F388543CAE8}" destId="{95208B6B-2F49-4772-9374-508B5860A418}" srcOrd="0" destOrd="0" presId="urn:microsoft.com/office/officeart/2011/layout/CircleProcess"/>
    <dgm:cxn modelId="{87310824-6FA2-4CA4-B235-E660F5416ED2}" type="presParOf" srcId="{03278781-A17C-4666-AF9D-57B9A0BFE810}" destId="{AE937063-29DF-41E7-959D-A9689DE9E913}" srcOrd="10" destOrd="0" presId="urn:microsoft.com/office/officeart/2011/layout/CircleProcess"/>
    <dgm:cxn modelId="{FC273BF8-EF28-4264-AA73-BB02355167D5}" type="presParOf" srcId="{AE937063-29DF-41E7-959D-A9689DE9E913}" destId="{1D0A166F-3F7D-43C7-A74C-A3669FC9F096}" srcOrd="0" destOrd="0" presId="urn:microsoft.com/office/officeart/2011/layout/CircleProcess"/>
    <dgm:cxn modelId="{51A4EC61-20B9-4D44-909B-B946C9BB8E5F}" type="presParOf" srcId="{03278781-A17C-4666-AF9D-57B9A0BFE810}" destId="{8F1CD69B-508A-448B-B7AF-F511922CF844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751216-A877-48FB-8902-9A127304B021}">
      <dsp:nvSpPr>
        <dsp:cNvPr id="0" name=""/>
        <dsp:cNvSpPr/>
      </dsp:nvSpPr>
      <dsp:spPr>
        <a:xfrm>
          <a:off x="2" y="171195"/>
          <a:ext cx="1308808" cy="130880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4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Stress Measurement</a:t>
          </a:r>
          <a:endParaRPr lang="ms-MY" sz="1100" kern="1200" dirty="0"/>
        </a:p>
      </dsp:txBody>
      <dsp:txXfrm>
        <a:off x="191672" y="362865"/>
        <a:ext cx="925468" cy="925468"/>
      </dsp:txXfrm>
    </dsp:sp>
    <dsp:sp modelId="{2E581EE2-7E4E-42E2-8B0A-4BAF2F907E77}">
      <dsp:nvSpPr>
        <dsp:cNvPr id="0" name=""/>
        <dsp:cNvSpPr/>
      </dsp:nvSpPr>
      <dsp:spPr>
        <a:xfrm>
          <a:off x="434345" y="1480005"/>
          <a:ext cx="365219" cy="365219"/>
        </a:xfrm>
        <a:prstGeom prst="mathPlus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ms-MY" sz="600" kern="1200"/>
        </a:p>
      </dsp:txBody>
      <dsp:txXfrm>
        <a:off x="482755" y="1619665"/>
        <a:ext cx="268399" cy="85899"/>
      </dsp:txXfrm>
    </dsp:sp>
    <dsp:sp modelId="{CADEC732-B3AD-4049-9381-D438A2B75F4F}">
      <dsp:nvSpPr>
        <dsp:cNvPr id="0" name=""/>
        <dsp:cNvSpPr/>
      </dsp:nvSpPr>
      <dsp:spPr>
        <a:xfrm>
          <a:off x="937" y="1840047"/>
          <a:ext cx="1347263" cy="1347263"/>
        </a:xfrm>
        <a:prstGeom prst="ellipse">
          <a:avLst/>
        </a:prstGeom>
        <a:gradFill rotWithShape="0">
          <a:gsLst>
            <a:gs pos="0">
              <a:schemeClr val="accent4">
                <a:hueOff val="-1188540"/>
                <a:satOff val="9807"/>
                <a:lumOff val="10915"/>
                <a:alphaOff val="0"/>
                <a:shade val="63000"/>
              </a:schemeClr>
            </a:gs>
            <a:gs pos="30000">
              <a:schemeClr val="accent4">
                <a:hueOff val="-1188540"/>
                <a:satOff val="9807"/>
                <a:lumOff val="10915"/>
                <a:alphaOff val="0"/>
                <a:shade val="90000"/>
                <a:satMod val="110000"/>
              </a:schemeClr>
            </a:gs>
            <a:gs pos="45000">
              <a:schemeClr val="accent4">
                <a:hueOff val="-1188540"/>
                <a:satOff val="9807"/>
                <a:lumOff val="10915"/>
                <a:alphaOff val="0"/>
                <a:shade val="100000"/>
                <a:satMod val="118000"/>
              </a:schemeClr>
            </a:gs>
            <a:gs pos="55000">
              <a:schemeClr val="accent4">
                <a:hueOff val="-1188540"/>
                <a:satOff val="9807"/>
                <a:lumOff val="10915"/>
                <a:alphaOff val="0"/>
                <a:shade val="100000"/>
                <a:satMod val="118000"/>
              </a:schemeClr>
            </a:gs>
            <a:gs pos="73000">
              <a:schemeClr val="accent4">
                <a:hueOff val="-1188540"/>
                <a:satOff val="9807"/>
                <a:lumOff val="10915"/>
                <a:alphaOff val="0"/>
                <a:shade val="90000"/>
                <a:satMod val="110000"/>
              </a:schemeClr>
            </a:gs>
            <a:gs pos="100000">
              <a:schemeClr val="accent4">
                <a:hueOff val="-1188540"/>
                <a:satOff val="9807"/>
                <a:lumOff val="10915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Ultrasonic Peening Technology</a:t>
          </a:r>
          <a:endParaRPr lang="en-US" sz="1200" b="1" kern="1200" dirty="0"/>
        </a:p>
      </dsp:txBody>
      <dsp:txXfrm>
        <a:off x="198239" y="2037349"/>
        <a:ext cx="952659" cy="952659"/>
      </dsp:txXfrm>
    </dsp:sp>
    <dsp:sp modelId="{A8DC0793-EB38-4CC9-A17C-425AE409C77A}">
      <dsp:nvSpPr>
        <dsp:cNvPr id="0" name=""/>
        <dsp:cNvSpPr/>
      </dsp:nvSpPr>
      <dsp:spPr>
        <a:xfrm>
          <a:off x="448538" y="3208198"/>
          <a:ext cx="365219" cy="365219"/>
        </a:xfrm>
        <a:prstGeom prst="mathPlus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b="1" kern="1200"/>
        </a:p>
      </dsp:txBody>
      <dsp:txXfrm>
        <a:off x="496948" y="3347858"/>
        <a:ext cx="268399" cy="85899"/>
      </dsp:txXfrm>
    </dsp:sp>
    <dsp:sp modelId="{BD328271-8E06-4FA8-87B5-9E13B40C53EB}">
      <dsp:nvSpPr>
        <dsp:cNvPr id="0" name=""/>
        <dsp:cNvSpPr/>
      </dsp:nvSpPr>
      <dsp:spPr>
        <a:xfrm>
          <a:off x="0" y="3593153"/>
          <a:ext cx="1271228" cy="1271228"/>
        </a:xfrm>
        <a:prstGeom prst="ellipse">
          <a:avLst/>
        </a:prstGeom>
        <a:gradFill rotWithShape="0">
          <a:gsLst>
            <a:gs pos="0">
              <a:schemeClr val="accent4">
                <a:hueOff val="-2377080"/>
                <a:satOff val="19613"/>
                <a:lumOff val="21830"/>
                <a:alphaOff val="0"/>
                <a:shade val="63000"/>
              </a:schemeClr>
            </a:gs>
            <a:gs pos="30000">
              <a:schemeClr val="accent4">
                <a:hueOff val="-2377080"/>
                <a:satOff val="19613"/>
                <a:lumOff val="21830"/>
                <a:alphaOff val="0"/>
                <a:shade val="90000"/>
                <a:satMod val="110000"/>
              </a:schemeClr>
            </a:gs>
            <a:gs pos="45000">
              <a:schemeClr val="accent4">
                <a:hueOff val="-2377080"/>
                <a:satOff val="19613"/>
                <a:lumOff val="21830"/>
                <a:alphaOff val="0"/>
                <a:shade val="100000"/>
                <a:satMod val="118000"/>
              </a:schemeClr>
            </a:gs>
            <a:gs pos="55000">
              <a:schemeClr val="accent4">
                <a:hueOff val="-2377080"/>
                <a:satOff val="19613"/>
                <a:lumOff val="21830"/>
                <a:alphaOff val="0"/>
                <a:shade val="100000"/>
                <a:satMod val="118000"/>
              </a:schemeClr>
            </a:gs>
            <a:gs pos="73000">
              <a:schemeClr val="accent4">
                <a:hueOff val="-2377080"/>
                <a:satOff val="19613"/>
                <a:lumOff val="21830"/>
                <a:alphaOff val="0"/>
                <a:shade val="90000"/>
                <a:satMod val="110000"/>
              </a:schemeClr>
            </a:gs>
            <a:gs pos="100000">
              <a:schemeClr val="accent4">
                <a:hueOff val="-2377080"/>
                <a:satOff val="19613"/>
                <a:lumOff val="2183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/>
            <a:t>Stress Measurement</a:t>
          </a:r>
        </a:p>
      </dsp:txBody>
      <dsp:txXfrm>
        <a:off x="186167" y="3779320"/>
        <a:ext cx="898894" cy="898894"/>
      </dsp:txXfrm>
    </dsp:sp>
    <dsp:sp modelId="{B4EECD59-F34E-4941-804C-12D3D8FD359C}">
      <dsp:nvSpPr>
        <dsp:cNvPr id="0" name=""/>
        <dsp:cNvSpPr/>
      </dsp:nvSpPr>
      <dsp:spPr>
        <a:xfrm rot="10940105">
          <a:off x="2777457" y="2448012"/>
          <a:ext cx="966921" cy="2342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565620"/>
                <a:satOff val="29420"/>
                <a:lumOff val="32745"/>
                <a:alphaOff val="0"/>
                <a:shade val="63000"/>
              </a:schemeClr>
            </a:gs>
            <a:gs pos="30000">
              <a:schemeClr val="accent4">
                <a:hueOff val="-3565620"/>
                <a:satOff val="29420"/>
                <a:lumOff val="32745"/>
                <a:alphaOff val="0"/>
                <a:shade val="90000"/>
                <a:satMod val="110000"/>
              </a:schemeClr>
            </a:gs>
            <a:gs pos="45000">
              <a:schemeClr val="accent4">
                <a:hueOff val="-3565620"/>
                <a:satOff val="29420"/>
                <a:lumOff val="32745"/>
                <a:alphaOff val="0"/>
                <a:shade val="100000"/>
                <a:satMod val="118000"/>
              </a:schemeClr>
            </a:gs>
            <a:gs pos="55000">
              <a:schemeClr val="accent4">
                <a:hueOff val="-3565620"/>
                <a:satOff val="29420"/>
                <a:lumOff val="32745"/>
                <a:alphaOff val="0"/>
                <a:shade val="100000"/>
                <a:satMod val="118000"/>
              </a:schemeClr>
            </a:gs>
            <a:gs pos="73000">
              <a:schemeClr val="accent4">
                <a:hueOff val="-3565620"/>
                <a:satOff val="29420"/>
                <a:lumOff val="32745"/>
                <a:alphaOff val="0"/>
                <a:shade val="90000"/>
                <a:satMod val="110000"/>
              </a:schemeClr>
            </a:gs>
            <a:gs pos="100000">
              <a:schemeClr val="accent4">
                <a:hueOff val="-3565620"/>
                <a:satOff val="29420"/>
                <a:lumOff val="32745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/>
        </a:p>
      </dsp:txBody>
      <dsp:txXfrm rot="10800000">
        <a:off x="2847701" y="2496293"/>
        <a:ext cx="896648" cy="140546"/>
      </dsp:txXfrm>
    </dsp:sp>
    <dsp:sp modelId="{29D037BB-5850-4B54-AD83-0F7611DDDF0D}">
      <dsp:nvSpPr>
        <dsp:cNvPr id="0" name=""/>
        <dsp:cNvSpPr/>
      </dsp:nvSpPr>
      <dsp:spPr>
        <a:xfrm>
          <a:off x="2376269" y="1882900"/>
          <a:ext cx="1347257" cy="1347257"/>
        </a:xfrm>
        <a:prstGeom prst="ellipse">
          <a:avLst/>
        </a:prstGeom>
        <a:gradFill rotWithShape="0">
          <a:gsLst>
            <a:gs pos="0">
              <a:schemeClr val="accent4">
                <a:hueOff val="-3565620"/>
                <a:satOff val="29420"/>
                <a:lumOff val="32745"/>
                <a:alphaOff val="0"/>
                <a:shade val="63000"/>
              </a:schemeClr>
            </a:gs>
            <a:gs pos="30000">
              <a:schemeClr val="accent4">
                <a:hueOff val="-3565620"/>
                <a:satOff val="29420"/>
                <a:lumOff val="32745"/>
                <a:alphaOff val="0"/>
                <a:shade val="90000"/>
                <a:satMod val="110000"/>
              </a:schemeClr>
            </a:gs>
            <a:gs pos="45000">
              <a:schemeClr val="accent4">
                <a:hueOff val="-3565620"/>
                <a:satOff val="29420"/>
                <a:lumOff val="32745"/>
                <a:alphaOff val="0"/>
                <a:shade val="100000"/>
                <a:satMod val="118000"/>
              </a:schemeClr>
            </a:gs>
            <a:gs pos="55000">
              <a:schemeClr val="accent4">
                <a:hueOff val="-3565620"/>
                <a:satOff val="29420"/>
                <a:lumOff val="32745"/>
                <a:alphaOff val="0"/>
                <a:shade val="100000"/>
                <a:satMod val="118000"/>
              </a:schemeClr>
            </a:gs>
            <a:gs pos="73000">
              <a:schemeClr val="accent4">
                <a:hueOff val="-3565620"/>
                <a:satOff val="29420"/>
                <a:lumOff val="32745"/>
                <a:alphaOff val="0"/>
                <a:shade val="90000"/>
                <a:satMod val="110000"/>
              </a:schemeClr>
            </a:gs>
            <a:gs pos="100000">
              <a:schemeClr val="accent4">
                <a:hueOff val="-3565620"/>
                <a:satOff val="29420"/>
                <a:lumOff val="32745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Ultrasonic Peening Solution</a:t>
          </a:r>
        </a:p>
      </dsp:txBody>
      <dsp:txXfrm>
        <a:off x="2573570" y="2080201"/>
        <a:ext cx="952655" cy="9526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B090F-7D62-46CB-BC48-CB3A4AE42985}">
      <dsp:nvSpPr>
        <dsp:cNvPr id="0" name=""/>
        <dsp:cNvSpPr/>
      </dsp:nvSpPr>
      <dsp:spPr>
        <a:xfrm>
          <a:off x="504054" y="4332190"/>
          <a:ext cx="1348275" cy="1371365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8B6E5E-2A08-48F8-B196-D74F0BA0DD33}">
      <dsp:nvSpPr>
        <dsp:cNvPr id="0" name=""/>
        <dsp:cNvSpPr/>
      </dsp:nvSpPr>
      <dsp:spPr>
        <a:xfrm>
          <a:off x="576063" y="4388073"/>
          <a:ext cx="1192988" cy="130055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STAGE 4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Report Preparation</a:t>
          </a:r>
        </a:p>
      </dsp:txBody>
      <dsp:txXfrm>
        <a:off x="746489" y="4573902"/>
        <a:ext cx="852134" cy="928898"/>
      </dsp:txXfrm>
    </dsp:sp>
    <dsp:sp modelId="{B63C5435-9F12-4B46-A1CE-503E5209A114}">
      <dsp:nvSpPr>
        <dsp:cNvPr id="0" name=""/>
        <dsp:cNvSpPr/>
      </dsp:nvSpPr>
      <dsp:spPr>
        <a:xfrm rot="8096922">
          <a:off x="501848" y="3055031"/>
          <a:ext cx="1380067" cy="1380067"/>
        </a:xfrm>
        <a:prstGeom prst="teardrop">
          <a:avLst>
            <a:gd name="adj" fmla="val 100000"/>
          </a:avLst>
        </a:prstGeom>
        <a:solidFill>
          <a:schemeClr val="tx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72A8FE-CC74-441E-9FB8-D134AE08729F}">
      <dsp:nvSpPr>
        <dsp:cNvPr id="0" name=""/>
        <dsp:cNvSpPr/>
      </dsp:nvSpPr>
      <dsp:spPr>
        <a:xfrm>
          <a:off x="555846" y="3096342"/>
          <a:ext cx="1288318" cy="134208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STAGE 3 </a:t>
          </a:r>
          <a:endParaRPr lang="en-US" sz="1100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Post Stress </a:t>
          </a:r>
          <a:r>
            <a:rPr lang="en-US" sz="1100" kern="1200" dirty="0"/>
            <a:t>Measurement</a:t>
          </a:r>
        </a:p>
      </dsp:txBody>
      <dsp:txXfrm>
        <a:off x="739892" y="3288104"/>
        <a:ext cx="920227" cy="958559"/>
      </dsp:txXfrm>
    </dsp:sp>
    <dsp:sp modelId="{807F6D03-7D43-4068-88DF-A97CEB4242E7}">
      <dsp:nvSpPr>
        <dsp:cNvPr id="0" name=""/>
        <dsp:cNvSpPr/>
      </dsp:nvSpPr>
      <dsp:spPr>
        <a:xfrm rot="8096922">
          <a:off x="505544" y="1816908"/>
          <a:ext cx="1380067" cy="1380067"/>
        </a:xfrm>
        <a:prstGeom prst="teardrop">
          <a:avLst>
            <a:gd name="adj" fmla="val 100000"/>
          </a:avLst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2431E6-1C3F-4D16-A480-9A1E65C6C7F6}">
      <dsp:nvSpPr>
        <dsp:cNvPr id="0" name=""/>
        <dsp:cNvSpPr/>
      </dsp:nvSpPr>
      <dsp:spPr>
        <a:xfrm>
          <a:off x="559585" y="1858126"/>
          <a:ext cx="1288318" cy="134208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STAGE </a:t>
          </a:r>
          <a:r>
            <a:rPr lang="en-US" sz="1100" kern="1200" dirty="0" smtClean="0"/>
            <a:t>2</a:t>
          </a:r>
          <a:endParaRPr lang="en-US" sz="1100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Ultrasonic Peening Treatment</a:t>
          </a:r>
          <a:endParaRPr lang="en-US" sz="1100" kern="1200" dirty="0"/>
        </a:p>
      </dsp:txBody>
      <dsp:txXfrm>
        <a:off x="743631" y="2049889"/>
        <a:ext cx="920227" cy="958559"/>
      </dsp:txXfrm>
    </dsp:sp>
    <dsp:sp modelId="{95208B6B-2F49-4772-9374-508B5860A418}">
      <dsp:nvSpPr>
        <dsp:cNvPr id="0" name=""/>
        <dsp:cNvSpPr/>
      </dsp:nvSpPr>
      <dsp:spPr>
        <a:xfrm rot="8096922">
          <a:off x="567644" y="389554"/>
          <a:ext cx="1380067" cy="138006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A166F-3F7D-43C7-A74C-A3669FC9F096}">
      <dsp:nvSpPr>
        <dsp:cNvPr id="0" name=""/>
        <dsp:cNvSpPr/>
      </dsp:nvSpPr>
      <dsp:spPr>
        <a:xfrm>
          <a:off x="607541" y="432049"/>
          <a:ext cx="1288318" cy="134208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STAGE 1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Pre-Stress Measurement</a:t>
          </a:r>
        </a:p>
      </dsp:txBody>
      <dsp:txXfrm>
        <a:off x="791586" y="623811"/>
        <a:ext cx="920227" cy="958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4.xml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12" cy="4983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376" y="0"/>
            <a:ext cx="2945712" cy="4983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DD94E-E581-4CA5-88B8-0377D95E1228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  <p:custDataLst>
              <p:tags r:id="rId2"/>
            </p:custDataLst>
          </p:nvPr>
        </p:nvSpPr>
        <p:spPr>
          <a:xfrm>
            <a:off x="0" y="9429830"/>
            <a:ext cx="6797675" cy="4983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600">
                <a:solidFill>
                  <a:srgbClr val="000000"/>
                </a:solidFill>
                <a:latin typeface="Verdana" panose="020B0604030504040204" pitchFamily="34" charset="0"/>
              </a:rPr>
              <a:t>Internal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376" y="9429830"/>
            <a:ext cx="2945712" cy="4983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E92DF-FEA4-4C0B-AD5A-8DAEF14AB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7033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3.xml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60" cy="496411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60" cy="496411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r">
              <a:defRPr sz="1200"/>
            </a:lvl1pPr>
          </a:lstStyle>
          <a:p>
            <a:fld id="{A5815A85-ABB5-4042-8CA5-A834DDC9AAB5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838" y="744538"/>
            <a:ext cx="63500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35" tIns="46067" rIns="92135" bIns="4606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2135" tIns="46067" rIns="92135" bIns="4606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9430092"/>
            <a:ext cx="6797675" cy="496411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l">
              <a:defRPr lang="en-US" sz="600" b="0" i="0" u="none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/>
              <a:t>Internal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60" cy="496411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r">
              <a:defRPr sz="1200"/>
            </a:lvl1pPr>
          </a:lstStyle>
          <a:p>
            <a:fld id="{85E7F1E3-FB11-4D9E-AAD6-9330A79F0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4792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7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9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3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5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7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9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838" y="744538"/>
            <a:ext cx="63500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7F1E3-FB11-4D9E-AAD6-9330A79F08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41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F1E3-FB11-4D9E-AAD6-9330A79F08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81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838" y="744538"/>
            <a:ext cx="63500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9430092"/>
            <a:ext cx="6797675" cy="496411"/>
          </a:xfrm>
        </p:spPr>
        <p:txBody>
          <a:bodyPr/>
          <a:lstStyle/>
          <a:p>
            <a:r>
              <a:rPr lang="en-US"/>
              <a:t>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F1E3-FB11-4D9E-AAD6-9330A79F08F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51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838" y="744538"/>
            <a:ext cx="63500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9430092"/>
            <a:ext cx="6797675" cy="496411"/>
          </a:xfrm>
        </p:spPr>
        <p:txBody>
          <a:bodyPr/>
          <a:lstStyle/>
          <a:p>
            <a:r>
              <a:rPr lang="en-US"/>
              <a:t>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F1E3-FB11-4D9E-AAD6-9330A79F08F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97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838" y="744538"/>
            <a:ext cx="63500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9430092"/>
            <a:ext cx="6797675" cy="496411"/>
          </a:xfrm>
        </p:spPr>
        <p:txBody>
          <a:bodyPr/>
          <a:lstStyle/>
          <a:p>
            <a:r>
              <a:rPr lang="en-US"/>
              <a:t>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F1E3-FB11-4D9E-AAD6-9330A79F08F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62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838" y="744538"/>
            <a:ext cx="63500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9430092"/>
            <a:ext cx="6797675" cy="496411"/>
          </a:xfrm>
        </p:spPr>
        <p:txBody>
          <a:bodyPr/>
          <a:lstStyle/>
          <a:p>
            <a:r>
              <a:rPr lang="en-US"/>
              <a:t>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F1E3-FB11-4D9E-AAD6-9330A79F08F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60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838" y="744538"/>
            <a:ext cx="63500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9430092"/>
            <a:ext cx="6797675" cy="496411"/>
          </a:xfrm>
        </p:spPr>
        <p:txBody>
          <a:bodyPr/>
          <a:lstStyle/>
          <a:p>
            <a:r>
              <a:rPr lang="en-US"/>
              <a:t>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F1E3-FB11-4D9E-AAD6-9330A79F08F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554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838" y="744538"/>
            <a:ext cx="63500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9430092"/>
            <a:ext cx="6797675" cy="496411"/>
          </a:xfrm>
        </p:spPr>
        <p:txBody>
          <a:bodyPr/>
          <a:lstStyle/>
          <a:p>
            <a:r>
              <a:rPr lang="en-US"/>
              <a:t>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F1E3-FB11-4D9E-AAD6-9330A79F08F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843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838" y="744538"/>
            <a:ext cx="63500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9430092"/>
            <a:ext cx="6797675" cy="496411"/>
          </a:xfrm>
        </p:spPr>
        <p:txBody>
          <a:bodyPr/>
          <a:lstStyle/>
          <a:p>
            <a:r>
              <a:rPr lang="en-US"/>
              <a:t>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F1E3-FB11-4D9E-AAD6-9330A79F08F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221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838" y="744538"/>
            <a:ext cx="63500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9430092"/>
            <a:ext cx="6797675" cy="496411"/>
          </a:xfrm>
        </p:spPr>
        <p:txBody>
          <a:bodyPr/>
          <a:lstStyle/>
          <a:p>
            <a:r>
              <a:rPr lang="en-US"/>
              <a:t>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F1E3-FB11-4D9E-AAD6-9330A79F08F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327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F1E3-FB11-4D9E-AAD6-9330A79F08F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65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838" y="744538"/>
            <a:ext cx="63500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9430092"/>
            <a:ext cx="6797675" cy="496411"/>
          </a:xfrm>
        </p:spPr>
        <p:txBody>
          <a:bodyPr/>
          <a:lstStyle/>
          <a:p>
            <a:r>
              <a:rPr lang="en-US"/>
              <a:t>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F1E3-FB11-4D9E-AAD6-9330A79F08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364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838" y="744538"/>
            <a:ext cx="63500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9430092"/>
            <a:ext cx="6797675" cy="496411"/>
          </a:xfrm>
        </p:spPr>
        <p:txBody>
          <a:bodyPr/>
          <a:lstStyle/>
          <a:p>
            <a:r>
              <a:rPr lang="en-US"/>
              <a:t>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F1E3-FB11-4D9E-AAD6-9330A79F08F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059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838" y="744538"/>
            <a:ext cx="63500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9430092"/>
            <a:ext cx="6797675" cy="496411"/>
          </a:xfrm>
        </p:spPr>
        <p:txBody>
          <a:bodyPr/>
          <a:lstStyle/>
          <a:p>
            <a:r>
              <a:rPr lang="en-US"/>
              <a:t>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F1E3-FB11-4D9E-AAD6-9330A79F08F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606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F1E3-FB11-4D9E-AAD6-9330A79F08F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35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838" y="744538"/>
            <a:ext cx="63500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9430092"/>
            <a:ext cx="6797675" cy="496411"/>
          </a:xfrm>
        </p:spPr>
        <p:txBody>
          <a:bodyPr/>
          <a:lstStyle/>
          <a:p>
            <a:r>
              <a:rPr lang="en-US"/>
              <a:t>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F1E3-FB11-4D9E-AAD6-9330A79F08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9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838" y="744538"/>
            <a:ext cx="63500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9430092"/>
            <a:ext cx="6797675" cy="496411"/>
          </a:xfrm>
        </p:spPr>
        <p:txBody>
          <a:bodyPr/>
          <a:lstStyle/>
          <a:p>
            <a:r>
              <a:rPr lang="en-US"/>
              <a:t>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F1E3-FB11-4D9E-AAD6-9330A79F08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93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F1E3-FB11-4D9E-AAD6-9330A79F08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18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838" y="744538"/>
            <a:ext cx="63500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9430092"/>
            <a:ext cx="6797675" cy="496411"/>
          </a:xfrm>
        </p:spPr>
        <p:txBody>
          <a:bodyPr/>
          <a:lstStyle/>
          <a:p>
            <a:r>
              <a:rPr lang="en-US"/>
              <a:t>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F1E3-FB11-4D9E-AAD6-9330A79F08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14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838" y="744538"/>
            <a:ext cx="63500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9430092"/>
            <a:ext cx="6797675" cy="496411"/>
          </a:xfrm>
        </p:spPr>
        <p:txBody>
          <a:bodyPr/>
          <a:lstStyle/>
          <a:p>
            <a:r>
              <a:rPr lang="en-US"/>
              <a:t>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F1E3-FB11-4D9E-AAD6-9330A79F08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67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838" y="744538"/>
            <a:ext cx="63500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9430092"/>
            <a:ext cx="6797675" cy="496411"/>
          </a:xfrm>
        </p:spPr>
        <p:txBody>
          <a:bodyPr/>
          <a:lstStyle/>
          <a:p>
            <a:r>
              <a:rPr lang="en-US"/>
              <a:t>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F1E3-FB11-4D9E-AAD6-9330A79F08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39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838" y="744538"/>
            <a:ext cx="63500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9430092"/>
            <a:ext cx="6797675" cy="496411"/>
          </a:xfrm>
        </p:spPr>
        <p:txBody>
          <a:bodyPr/>
          <a:lstStyle/>
          <a:p>
            <a:r>
              <a:rPr lang="en-US"/>
              <a:t>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F1E3-FB11-4D9E-AAD6-9330A79F08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56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3-04-16 at PM 12.02.2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2" r="22657" b="26078"/>
          <a:stretch/>
        </p:blipFill>
        <p:spPr>
          <a:xfrm>
            <a:off x="-1" y="0"/>
            <a:ext cx="11699876" cy="6858000"/>
          </a:xfrm>
          <a:prstGeom prst="rect">
            <a:avLst/>
          </a:prstGeom>
        </p:spPr>
      </p:pic>
      <p:pic>
        <p:nvPicPr>
          <p:cNvPr id="12" name="Picture 11" descr="Screen shot 2013-04-16 at PM 12.06.2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580" y="129444"/>
            <a:ext cx="1772343" cy="167250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42166" y="2199096"/>
            <a:ext cx="8774906" cy="990600"/>
          </a:xfrm>
          <a:solidFill>
            <a:srgbClr val="FFFFFF">
              <a:alpha val="67843"/>
            </a:srgbClr>
          </a:solidFill>
          <a:ln w="3175">
            <a:noFill/>
          </a:ln>
        </p:spPr>
        <p:txBody>
          <a:bodyPr anchor="t" anchorCtr="0"/>
          <a:lstStyle>
            <a:lvl1pPr algn="l">
              <a:defRPr sz="3349">
                <a:ln w="3175">
                  <a:solidFill>
                    <a:srgbClr val="00ACA4"/>
                  </a:solidFill>
                </a:ln>
                <a:solidFill>
                  <a:srgbClr val="00ACA4"/>
                </a:solidFill>
                <a:latin typeface="Museo Sans 90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42166" y="3437346"/>
            <a:ext cx="8774906" cy="533400"/>
          </a:xfrm>
          <a:solidFill>
            <a:srgbClr val="FFFFFF">
              <a:alpha val="67843"/>
            </a:srgbClr>
          </a:solidFill>
        </p:spPr>
        <p:txBody>
          <a:bodyPr/>
          <a:lstStyle>
            <a:lvl1pPr marL="0" indent="0" algn="l">
              <a:buNone/>
              <a:defRPr sz="2093">
                <a:ln w="3175">
                  <a:solidFill>
                    <a:srgbClr val="00ACA4"/>
                  </a:solidFill>
                </a:ln>
                <a:solidFill>
                  <a:srgbClr val="00ACA4"/>
                </a:solidFill>
                <a:latin typeface="Museo Sans 900"/>
                <a:ea typeface="+mj-ea"/>
                <a:cs typeface="+mj-cs"/>
              </a:defRPr>
            </a:lvl1pPr>
            <a:lvl2pPr marL="478518" indent="0" algn="ctr">
              <a:buNone/>
            </a:lvl2pPr>
            <a:lvl3pPr marL="957035" indent="0" algn="ctr">
              <a:buNone/>
            </a:lvl3pPr>
            <a:lvl4pPr marL="1435552" indent="0" algn="ctr">
              <a:buNone/>
            </a:lvl4pPr>
            <a:lvl5pPr marL="1914070" indent="0" algn="ctr">
              <a:buNone/>
            </a:lvl5pPr>
            <a:lvl6pPr marL="2392587" indent="0" algn="ctr">
              <a:buNone/>
            </a:lvl6pPr>
            <a:lvl7pPr marL="2871105" indent="0" algn="ctr">
              <a:buNone/>
            </a:lvl7pPr>
            <a:lvl8pPr marL="3349622" indent="0" algn="ctr">
              <a:buNone/>
            </a:lvl8pPr>
            <a:lvl9pPr marL="3828139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42167" y="6080664"/>
            <a:ext cx="9567729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37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2015 PETROLIAM NASIONAL BERHAD (PETRONAS)</a:t>
            </a:r>
          </a:p>
          <a:p>
            <a:endParaRPr lang="en-US" sz="837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837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rights reserved. No part of this document may be reproduced, stored in a retrieval system or transmitted in any form or by any means (electronic, mechanical, photocopying, recording or otherwise) without the permission of the copyright owner.</a:t>
            </a:r>
          </a:p>
        </p:txBody>
      </p:sp>
    </p:spTree>
    <p:extLst>
      <p:ext uri="{BB962C8B-B14F-4D97-AF65-F5344CB8AC3E}">
        <p14:creationId xmlns:p14="http://schemas.microsoft.com/office/powerpoint/2010/main" val="929790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-2"/>
            <a:ext cx="11699876" cy="68580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84">
              <a:solidFill>
                <a:prstClr val="white"/>
              </a:solidFill>
            </a:endParaRPr>
          </a:p>
        </p:txBody>
      </p:sp>
      <p:pic>
        <p:nvPicPr>
          <p:cNvPr id="6" name="Picture 5" descr="Screen shot 2013-04-16 at PM 12.02.2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8" t="32675" r="31274" b="-31767"/>
          <a:stretch/>
        </p:blipFill>
        <p:spPr>
          <a:xfrm rot="16200000">
            <a:off x="94846" y="-94845"/>
            <a:ext cx="6858000" cy="7047696"/>
          </a:xfrm>
          <a:prstGeom prst="rect">
            <a:avLst/>
          </a:prstGeom>
        </p:spPr>
      </p:pic>
      <p:pic>
        <p:nvPicPr>
          <p:cNvPr id="8" name="Picture 7" descr="Screen shot 2013-04-16 at PM 12.06.2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580" y="129444"/>
            <a:ext cx="1772343" cy="167250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02858" y="2933700"/>
            <a:ext cx="6094161" cy="990600"/>
          </a:xfrm>
        </p:spPr>
        <p:txBody>
          <a:bodyPr anchor="ctr"/>
          <a:lstStyle>
            <a:lvl1pPr algn="ctr">
              <a:defRPr>
                <a:latin typeface="Museo Sans 90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5640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002" y="45554"/>
            <a:ext cx="9949500" cy="990600"/>
          </a:xfrm>
        </p:spPr>
        <p:txBody>
          <a:bodyPr/>
          <a:lstStyle>
            <a:lvl1pPr>
              <a:defRPr>
                <a:latin typeface="Museo Sans 90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useo Sans 900"/>
              </a:defRPr>
            </a:lvl1pPr>
          </a:lstStyle>
          <a:p>
            <a:endParaRPr lang="en-GB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1" y="6456517"/>
            <a:ext cx="11699875" cy="401489"/>
          </a:xfrm>
        </p:spPr>
        <p:txBody>
          <a:bodyPr/>
          <a:lstStyle>
            <a:lvl1pPr algn="l">
              <a:defRPr lang="en-US" sz="628" b="0" i="0" u="none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/>
              <a:t>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useo Sans 900"/>
              </a:defRPr>
            </a:lvl1pPr>
          </a:lstStyle>
          <a:p>
            <a:fld id="{2A85F37C-10A3-428A-BEAF-3B6FD39DE4F2}" type="slidenum">
              <a:rPr lang="en-GB" smtClean="0">
                <a:solidFill>
                  <a:srgbClr val="1F497D"/>
                </a:solidFill>
              </a:rPr>
              <a:pPr/>
              <a:t>‹#›</a:t>
            </a:fld>
            <a:endParaRPr lang="en-GB">
              <a:solidFill>
                <a:srgbClr val="1F497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97005" y="1219200"/>
            <a:ext cx="10871958" cy="5162128"/>
          </a:xfrm>
        </p:spPr>
        <p:txBody>
          <a:bodyPr/>
          <a:lstStyle>
            <a:lvl1pPr>
              <a:defRPr>
                <a:latin typeface="Museo Sans 100"/>
              </a:defRPr>
            </a:lvl1pPr>
            <a:lvl2pPr>
              <a:defRPr>
                <a:latin typeface="Museo Sans 900"/>
              </a:defRPr>
            </a:lvl2pPr>
            <a:lvl3pPr>
              <a:defRPr>
                <a:latin typeface="Museo Sans 900"/>
              </a:defRPr>
            </a:lvl3pPr>
            <a:lvl4pPr>
              <a:defRPr>
                <a:latin typeface="Museo Sans 900"/>
              </a:defRPr>
            </a:lvl4pPr>
            <a:lvl5pPr>
              <a:defRPr>
                <a:latin typeface="Museo Sans 90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10" name="Picture 9" descr="Screen shot 2013-04-16 at PM 12.06.26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t="12380" r="5233" b="9766"/>
          <a:stretch/>
        </p:blipFill>
        <p:spPr>
          <a:xfrm>
            <a:off x="10388891" y="13581"/>
            <a:ext cx="1294019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34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3-04-16 at PM 12.02.2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8" t="32675" r="31274" b="-114"/>
          <a:stretch/>
        </p:blipFill>
        <p:spPr>
          <a:xfrm rot="10800000">
            <a:off x="1" y="2204863"/>
            <a:ext cx="11699875" cy="46531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7002" y="45554"/>
            <a:ext cx="9949500" cy="990600"/>
          </a:xfrm>
        </p:spPr>
        <p:txBody>
          <a:bodyPr/>
          <a:lstStyle>
            <a:lvl1pPr>
              <a:defRPr>
                <a:latin typeface="Museo Sans 900"/>
              </a:defRPr>
            </a:lvl1pPr>
          </a:lstStyle>
          <a:p>
            <a:r>
              <a:rPr kumimoji="0" lang="en-US" dirty="0"/>
              <a:t>Agenda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 hasCustomPrompt="1"/>
          </p:nvPr>
        </p:nvSpPr>
        <p:spPr>
          <a:xfrm>
            <a:off x="397005" y="1219200"/>
            <a:ext cx="10871958" cy="5234136"/>
          </a:xfrm>
          <a:solidFill>
            <a:srgbClr val="FFFFFF">
              <a:alpha val="63137"/>
            </a:srgbClr>
          </a:solidFill>
        </p:spPr>
        <p:txBody>
          <a:bodyPr/>
          <a:lstStyle>
            <a:lvl1pPr>
              <a:defRPr baseline="0">
                <a:latin typeface="Museo Sans 100"/>
              </a:defRPr>
            </a:lvl1pPr>
            <a:lvl2pPr>
              <a:defRPr>
                <a:latin typeface="Museo Sans 900"/>
              </a:defRPr>
            </a:lvl2pPr>
            <a:lvl3pPr>
              <a:defRPr>
                <a:latin typeface="Museo Sans 900"/>
              </a:defRPr>
            </a:lvl3pPr>
            <a:lvl4pPr>
              <a:defRPr>
                <a:latin typeface="Museo Sans 900"/>
              </a:defRPr>
            </a:lvl4pPr>
            <a:lvl5pPr>
              <a:defRPr>
                <a:latin typeface="Museo Sans 900"/>
              </a:defRPr>
            </a:lvl5pPr>
          </a:lstStyle>
          <a:p>
            <a:pPr lvl="0" eaLnBrk="1" latinLnBrk="0" hangingPunct="1"/>
            <a:r>
              <a:rPr lang="en-US" dirty="0"/>
              <a:t>Agenda 1</a:t>
            </a:r>
          </a:p>
          <a:p>
            <a:pPr lvl="0" eaLnBrk="1" latinLnBrk="0" hangingPunct="1"/>
            <a:r>
              <a:rPr lang="en-US" dirty="0"/>
              <a:t>Agenda 2</a:t>
            </a:r>
          </a:p>
          <a:p>
            <a:pPr lvl="0" eaLnBrk="1" latinLnBrk="0" hangingPunct="1"/>
            <a:r>
              <a:rPr lang="en-US" dirty="0"/>
              <a:t>Agenda 3</a:t>
            </a:r>
          </a:p>
        </p:txBody>
      </p:sp>
      <p:pic>
        <p:nvPicPr>
          <p:cNvPr id="10" name="Picture 9" descr="Screen shot 2013-04-16 at PM 12.06.26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t="12380" r="5233" b="9766"/>
          <a:stretch/>
        </p:blipFill>
        <p:spPr>
          <a:xfrm>
            <a:off x="10388891" y="13581"/>
            <a:ext cx="1294019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92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creen shot 2013-04-16 at PM 12.02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2" r="22656" b="26077"/>
          <a:stretch>
            <a:fillRect/>
          </a:stretch>
        </p:blipFill>
        <p:spPr bwMode="auto">
          <a:xfrm>
            <a:off x="1" y="0"/>
            <a:ext cx="11699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Screen shot 2013-04-16 at PM 12.06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523" y="130175"/>
            <a:ext cx="1771856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35629" y="6248406"/>
            <a:ext cx="11546126" cy="6079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defTabSz="860425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860425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860425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860425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860425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860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860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860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860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047">
                <a:solidFill>
                  <a:srgbClr val="000000"/>
                </a:solidFill>
                <a:latin typeface="Calibri" panose="020F0502020204030204" pitchFamily="34" charset="0"/>
              </a:rPr>
              <a:t>© 2013 PETROLIAM NASIONAL BERHAD (PETRONAS)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047">
                <a:solidFill>
                  <a:srgbClr val="000000"/>
                </a:solidFill>
                <a:latin typeface="Calibri" panose="020F0502020204030204" pitchFamily="34" charset="0"/>
              </a:rPr>
              <a:t>All rights reserved. No part of this document may be reproduced, stored in a retrieval system or transmitted in any form or by any means (electronic, mechanical, photocopying, recording or otherwise) without the permission of the copyright owner.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42166" y="2199096"/>
            <a:ext cx="8774906" cy="990600"/>
          </a:xfrm>
          <a:solidFill>
            <a:srgbClr val="FFFFFF">
              <a:alpha val="67843"/>
            </a:srgbClr>
          </a:solidFill>
          <a:ln w="3175">
            <a:noFill/>
          </a:ln>
        </p:spPr>
        <p:txBody>
          <a:bodyPr anchor="t"/>
          <a:lstStyle>
            <a:lvl1pPr algn="l">
              <a:defRPr sz="3349">
                <a:ln w="3175">
                  <a:solidFill>
                    <a:srgbClr val="00ACA4"/>
                  </a:solidFill>
                </a:ln>
                <a:solidFill>
                  <a:srgbClr val="00ACA4"/>
                </a:solidFill>
                <a:latin typeface="Museo Sans 90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42166" y="3437346"/>
            <a:ext cx="8774906" cy="533400"/>
          </a:xfrm>
          <a:solidFill>
            <a:srgbClr val="FFFFFF">
              <a:alpha val="67843"/>
            </a:srgbClr>
          </a:solidFill>
        </p:spPr>
        <p:txBody>
          <a:bodyPr/>
          <a:lstStyle>
            <a:lvl1pPr marL="0" indent="0" algn="l">
              <a:buNone/>
              <a:defRPr sz="2093">
                <a:ln w="3175">
                  <a:solidFill>
                    <a:srgbClr val="00ACA4"/>
                  </a:solidFill>
                </a:ln>
                <a:solidFill>
                  <a:srgbClr val="00ACA4"/>
                </a:solidFill>
                <a:latin typeface="Museo Sans 900"/>
                <a:ea typeface="+mj-ea"/>
                <a:cs typeface="+mj-cs"/>
              </a:defRPr>
            </a:lvl1pPr>
            <a:lvl2pPr marL="478518" indent="0" algn="ctr">
              <a:buNone/>
            </a:lvl2pPr>
            <a:lvl3pPr marL="957035" indent="0" algn="ctr">
              <a:buNone/>
            </a:lvl3pPr>
            <a:lvl4pPr marL="1435552" indent="0" algn="ctr">
              <a:buNone/>
            </a:lvl4pPr>
            <a:lvl5pPr marL="1914070" indent="0" algn="ctr">
              <a:buNone/>
            </a:lvl5pPr>
            <a:lvl6pPr marL="2392587" indent="0" algn="ctr">
              <a:buNone/>
            </a:lvl6pPr>
            <a:lvl7pPr marL="2871105" indent="0" algn="ctr">
              <a:buNone/>
            </a:lvl7pPr>
            <a:lvl8pPr marL="3349622" indent="0" algn="ctr">
              <a:buNone/>
            </a:lvl8pPr>
            <a:lvl9pPr marL="3828139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2210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0"/>
            <a:ext cx="1169987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84">
              <a:solidFill>
                <a:prstClr val="white"/>
              </a:solidFill>
            </a:endParaRPr>
          </a:p>
        </p:txBody>
      </p:sp>
      <p:pic>
        <p:nvPicPr>
          <p:cNvPr id="4" name="Picture 11" descr="Screen shot 2013-04-16 at PM 12.02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5" t="31274" r="-31767" b="9818"/>
          <a:stretch>
            <a:fillRect/>
          </a:stretch>
        </p:blipFill>
        <p:spPr bwMode="auto">
          <a:xfrm>
            <a:off x="4" y="0"/>
            <a:ext cx="7048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Screen shot 2013-04-16 at PM 12.06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523" y="130175"/>
            <a:ext cx="1771856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02858" y="2933700"/>
            <a:ext cx="6094161" cy="990600"/>
          </a:xfrm>
        </p:spPr>
        <p:txBody>
          <a:bodyPr anchor="ctr"/>
          <a:lstStyle>
            <a:lvl1pPr algn="ctr">
              <a:defRPr>
                <a:latin typeface="Museo Sans 90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488371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creen shot 2013-04-16 at PM 12.06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t="12379" r="5232" b="9766"/>
          <a:stretch>
            <a:fillRect/>
          </a:stretch>
        </p:blipFill>
        <p:spPr bwMode="auto">
          <a:xfrm>
            <a:off x="10389266" y="14288"/>
            <a:ext cx="1293737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002" y="45554"/>
            <a:ext cx="9949500" cy="990600"/>
          </a:xfrm>
        </p:spPr>
        <p:txBody>
          <a:bodyPr/>
          <a:lstStyle>
            <a:lvl1pPr>
              <a:defRPr>
                <a:latin typeface="Museo Sans 90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97005" y="1219200"/>
            <a:ext cx="10871958" cy="5162128"/>
          </a:xfrm>
        </p:spPr>
        <p:txBody>
          <a:bodyPr/>
          <a:lstStyle>
            <a:lvl1pPr>
              <a:defRPr>
                <a:latin typeface="Museo Sans 100"/>
              </a:defRPr>
            </a:lvl1pPr>
            <a:lvl2pPr>
              <a:defRPr>
                <a:latin typeface="Museo Sans 900"/>
              </a:defRPr>
            </a:lvl2pPr>
            <a:lvl3pPr>
              <a:defRPr>
                <a:latin typeface="Museo Sans 900"/>
              </a:defRPr>
            </a:lvl3pPr>
            <a:lvl4pPr>
              <a:defRPr>
                <a:latin typeface="Museo Sans 900"/>
              </a:defRPr>
            </a:lvl4pPr>
            <a:lvl5pPr>
              <a:defRPr>
                <a:latin typeface="Museo Sans 90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448660" y="6456369"/>
            <a:ext cx="292871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seo Sans 900"/>
              </a:defRPr>
            </a:lvl1pPr>
          </a:lstStyle>
          <a:p>
            <a:pPr>
              <a:defRPr/>
            </a:pPr>
            <a:endParaRPr lang="en-GB">
              <a:solidFill>
                <a:srgbClr val="1F497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218" y="6456369"/>
            <a:ext cx="5343694" cy="401637"/>
          </a:xfrm>
          <a:prstGeom prst="rect">
            <a:avLst/>
          </a:prstGeom>
        </p:spPr>
        <p:txBody>
          <a:bodyPr/>
          <a:lstStyle>
            <a:lvl1pPr>
              <a:defRPr>
                <a:latin typeface="Museo Sans 900"/>
              </a:defRPr>
            </a:lvl1pPr>
          </a:lstStyle>
          <a:p>
            <a:pPr>
              <a:defRPr/>
            </a:pPr>
            <a:endParaRPr lang="en-GB">
              <a:solidFill>
                <a:srgbClr val="1F497D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useo Sans 900" panose="02000000000000000000" pitchFamily="50" charset="0"/>
              </a:defRPr>
            </a:lvl1pPr>
          </a:lstStyle>
          <a:p>
            <a:fld id="{BE12858A-2BD4-4E40-9546-254C85965E6E}" type="slidenum">
              <a:rPr lang="en-GB">
                <a:solidFill>
                  <a:srgbClr val="1F497D"/>
                </a:solidFill>
              </a:rPr>
              <a:pPr/>
              <a:t>‹#›</a:t>
            </a:fld>
            <a:endParaRPr lang="en-GB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04359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creen shot 2013-04-16 at PM 12.02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4" t="-114" r="9818" b="32675"/>
          <a:stretch>
            <a:fillRect/>
          </a:stretch>
        </p:blipFill>
        <p:spPr bwMode="auto">
          <a:xfrm>
            <a:off x="1" y="2205038"/>
            <a:ext cx="11699875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Screen shot 2013-04-16 at PM 12.06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t="12379" r="5232" b="9766"/>
          <a:stretch>
            <a:fillRect/>
          </a:stretch>
        </p:blipFill>
        <p:spPr bwMode="auto">
          <a:xfrm>
            <a:off x="10389266" y="14288"/>
            <a:ext cx="1293737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002" y="45554"/>
            <a:ext cx="9949500" cy="990600"/>
          </a:xfrm>
        </p:spPr>
        <p:txBody>
          <a:bodyPr/>
          <a:lstStyle>
            <a:lvl1pPr>
              <a:defRPr>
                <a:latin typeface="Museo Sans 90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97005" y="1219200"/>
            <a:ext cx="10871958" cy="5234136"/>
          </a:xfrm>
          <a:solidFill>
            <a:srgbClr val="FFFFFF">
              <a:alpha val="63137"/>
            </a:srgbClr>
          </a:solidFill>
        </p:spPr>
        <p:txBody>
          <a:bodyPr/>
          <a:lstStyle>
            <a:lvl1pPr>
              <a:defRPr baseline="0">
                <a:latin typeface="Museo Sans 100"/>
              </a:defRPr>
            </a:lvl1pPr>
            <a:lvl2pPr>
              <a:defRPr>
                <a:latin typeface="Museo Sans 900"/>
              </a:defRPr>
            </a:lvl2pPr>
            <a:lvl3pPr>
              <a:defRPr>
                <a:latin typeface="Museo Sans 900"/>
              </a:defRPr>
            </a:lvl3pPr>
            <a:lvl4pPr>
              <a:defRPr>
                <a:latin typeface="Museo Sans 900"/>
              </a:defRPr>
            </a:lvl4pPr>
            <a:lvl5pPr>
              <a:defRPr>
                <a:latin typeface="Museo Sans 90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6285101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98796" y="45554"/>
            <a:ext cx="10870749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98796" y="1219200"/>
            <a:ext cx="10870749" cy="51621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449183" y="6456511"/>
            <a:ext cx="2928869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65">
                <a:solidFill>
                  <a:schemeClr val="tx2"/>
                </a:solidFill>
                <a:latin typeface="Museo Sans 100"/>
              </a:defRPr>
            </a:lvl1pPr>
          </a:lstStyle>
          <a:p>
            <a:endParaRPr lang="en-GB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1" y="6456517"/>
            <a:ext cx="11699875" cy="401489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lang="en-US" sz="628" b="0" i="0" u="none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/>
              <a:t>Internal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24345" y="6456511"/>
            <a:ext cx="2534973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65">
                <a:solidFill>
                  <a:schemeClr val="tx2"/>
                </a:solidFill>
                <a:latin typeface="Museo Sans 100"/>
              </a:defRPr>
            </a:lvl1pPr>
          </a:lstStyle>
          <a:p>
            <a:fld id="{2A85F37C-10A3-428A-BEAF-3B6FD39DE4F2}" type="slidenum">
              <a:rPr lang="en-GB" smtClean="0">
                <a:solidFill>
                  <a:srgbClr val="1F497D"/>
                </a:solidFill>
              </a:rPr>
              <a:pPr/>
              <a:t>‹#›</a:t>
            </a:fld>
            <a:endParaRPr lang="en-GB">
              <a:solidFill>
                <a:srgbClr val="1F497D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321824" y="6453336"/>
            <a:ext cx="11056228" cy="0"/>
          </a:xfrm>
          <a:prstGeom prst="line">
            <a:avLst/>
          </a:prstGeom>
          <a:noFill/>
          <a:ln w="9525" cap="flat" cmpd="sng" algn="ctr">
            <a:solidFill>
              <a:srgbClr val="00A29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704" tIns="47852" rIns="95704" bIns="47852" anchor="t" compatLnSpc="1"/>
          <a:lstStyle/>
          <a:p>
            <a:endParaRPr lang="en-US" sz="1884">
              <a:solidFill>
                <a:srgbClr val="000000"/>
              </a:solidFill>
              <a:latin typeface="Museo Sans 100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321824" y="1087506"/>
            <a:ext cx="11056228" cy="0"/>
          </a:xfrm>
          <a:prstGeom prst="line">
            <a:avLst/>
          </a:prstGeom>
          <a:noFill/>
          <a:ln w="9525" cap="flat" cmpd="sng" algn="ctr">
            <a:solidFill>
              <a:srgbClr val="00ACA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704" tIns="47852" rIns="95704" bIns="47852" anchor="t" compatLnSpc="1"/>
          <a:lstStyle/>
          <a:p>
            <a:endParaRPr lang="en-US" sz="1884">
              <a:solidFill>
                <a:srgbClr val="000000"/>
              </a:solidFill>
              <a:latin typeface="Museo Sans 100"/>
            </a:endParaRPr>
          </a:p>
        </p:txBody>
      </p:sp>
      <p:sp>
        <p:nvSpPr>
          <p:cNvPr id="10" name="Isosceles Triangle 9"/>
          <p:cNvSpPr>
            <a:spLocks noChangeAspect="1"/>
          </p:cNvSpPr>
          <p:nvPr userDrawn="1"/>
        </p:nvSpPr>
        <p:spPr>
          <a:xfrm rot="5400000">
            <a:off x="303376" y="6550823"/>
            <a:ext cx="190849" cy="153943"/>
          </a:xfrm>
          <a:prstGeom prst="triangle">
            <a:avLst>
              <a:gd name="adj" fmla="val 50000"/>
            </a:avLst>
          </a:prstGeom>
          <a:solidFill>
            <a:srgbClr val="00B1A9"/>
          </a:solidFill>
          <a:ln w="25400" cap="rnd" cmpd="sng" algn="ctr">
            <a:solidFill>
              <a:srgbClr val="00A29A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84">
              <a:solidFill>
                <a:prstClr val="white"/>
              </a:solidFill>
              <a:latin typeface="Museo Sans 100"/>
            </a:endParaRPr>
          </a:p>
        </p:txBody>
      </p:sp>
    </p:spTree>
    <p:extLst>
      <p:ext uri="{BB962C8B-B14F-4D97-AF65-F5344CB8AC3E}">
        <p14:creationId xmlns:p14="http://schemas.microsoft.com/office/powerpoint/2010/main" val="160300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2930" b="0" kern="1200">
          <a:ln w="3175">
            <a:noFill/>
          </a:ln>
          <a:solidFill>
            <a:srgbClr val="00B1A9"/>
          </a:solidFill>
          <a:latin typeface="Museo Sans 900"/>
          <a:ea typeface="+mj-ea"/>
          <a:cs typeface="+mj-cs"/>
        </a:defRPr>
      </a:lvl1pPr>
    </p:titleStyle>
    <p:bodyStyle>
      <a:lvl1pPr marL="287111" indent="-287111" algn="l" rtl="0" eaLnBrk="1" latinLnBrk="0" hangingPunct="1">
        <a:spcBef>
          <a:spcPts val="628"/>
        </a:spcBef>
        <a:buClr>
          <a:schemeClr val="accent1"/>
        </a:buClr>
        <a:buSzPct val="76000"/>
        <a:buFont typeface="Wingdings 3"/>
        <a:buChar char=""/>
        <a:defRPr kumimoji="0" sz="2721" kern="1200">
          <a:solidFill>
            <a:schemeClr val="tx1"/>
          </a:solidFill>
          <a:latin typeface="Museo Sans 100"/>
          <a:ea typeface="+mn-ea"/>
          <a:cs typeface="+mn-cs"/>
        </a:defRPr>
      </a:lvl1pPr>
      <a:lvl2pPr marL="574221" indent="-287111" algn="l" rtl="0" eaLnBrk="1" latinLnBrk="0" hangingPunct="1">
        <a:spcBef>
          <a:spcPts val="523"/>
        </a:spcBef>
        <a:buClr>
          <a:srgbClr val="00A29A"/>
        </a:buClr>
        <a:buSzPct val="76000"/>
        <a:buFont typeface="Wingdings 3"/>
        <a:buChar char=""/>
        <a:defRPr kumimoji="0" sz="2407" kern="1200">
          <a:solidFill>
            <a:schemeClr val="tx2"/>
          </a:solidFill>
          <a:latin typeface="Museo Sans 100"/>
          <a:ea typeface="+mn-ea"/>
          <a:cs typeface="+mn-cs"/>
        </a:defRPr>
      </a:lvl2pPr>
      <a:lvl3pPr marL="861331" indent="-239259" algn="l" rtl="0" eaLnBrk="1" latinLnBrk="0" hangingPunct="1">
        <a:spcBef>
          <a:spcPts val="523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93" kern="1200">
          <a:solidFill>
            <a:schemeClr val="tx1"/>
          </a:solidFill>
          <a:latin typeface="Museo Sans 100"/>
          <a:ea typeface="+mn-ea"/>
          <a:cs typeface="+mn-cs"/>
        </a:defRPr>
      </a:lvl3pPr>
      <a:lvl4pPr marL="1148442" indent="-239259" algn="l" rtl="0" eaLnBrk="1" latinLnBrk="0" hangingPunct="1">
        <a:spcBef>
          <a:spcPts val="419"/>
        </a:spcBef>
        <a:buClr>
          <a:srgbClr val="00A29A"/>
        </a:buClr>
        <a:buSzPct val="70000"/>
        <a:buFont typeface="Wingdings"/>
        <a:buChar char=""/>
        <a:defRPr kumimoji="0" sz="1884" kern="1200">
          <a:solidFill>
            <a:schemeClr val="tx1"/>
          </a:solidFill>
          <a:latin typeface="Museo Sans 100"/>
          <a:ea typeface="+mn-ea"/>
          <a:cs typeface="+mn-cs"/>
        </a:defRPr>
      </a:lvl4pPr>
      <a:lvl5pPr marL="1435552" indent="-239259" algn="l" rtl="0" eaLnBrk="1" latinLnBrk="0" hangingPunct="1">
        <a:spcBef>
          <a:spcPts val="314"/>
        </a:spcBef>
        <a:buClr>
          <a:srgbClr val="00A29A"/>
        </a:buClr>
        <a:buSzPct val="70000"/>
        <a:buFont typeface="Wingdings"/>
        <a:buChar char=""/>
        <a:defRPr kumimoji="0" sz="1675" kern="1200">
          <a:solidFill>
            <a:schemeClr val="tx1"/>
          </a:solidFill>
          <a:latin typeface="Museo Sans 100"/>
          <a:ea typeface="+mn-ea"/>
          <a:cs typeface="+mn-cs"/>
        </a:defRPr>
      </a:lvl5pPr>
      <a:lvl6pPr marL="1722663" indent="-191407" algn="l" rtl="0" eaLnBrk="1" latinLnBrk="0" hangingPunct="1">
        <a:spcBef>
          <a:spcPts val="314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75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914070" indent="-191407" algn="l" rtl="0" eaLnBrk="1" latinLnBrk="0" hangingPunct="1">
        <a:spcBef>
          <a:spcPts val="314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65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105478" indent="-191407" algn="l" rtl="0" eaLnBrk="1" latinLnBrk="0" hangingPunct="1">
        <a:spcBef>
          <a:spcPts val="314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65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296884" indent="-191407" algn="l" rtl="0" eaLnBrk="1" latinLnBrk="0" hangingPunct="1">
        <a:spcBef>
          <a:spcPts val="314"/>
        </a:spcBef>
        <a:buClr>
          <a:srgbClr val="9FB8CD"/>
        </a:buClr>
        <a:buSzPct val="75000"/>
        <a:buFont typeface="Wingdings 3"/>
        <a:buChar char=""/>
        <a:defRPr kumimoji="0" lang="en-US" sz="1256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785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570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355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140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3925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8711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3496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8281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399373" y="46038"/>
            <a:ext cx="1086926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99373" y="1219200"/>
            <a:ext cx="1086926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733657" y="6463579"/>
            <a:ext cx="253497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56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9D9FCE-167B-4E1F-BCB5-50256CFB17CB}" type="slidenum">
              <a:rPr lang="en-GB" smtClean="0">
                <a:solidFill>
                  <a:srgbClr val="1F497D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1F497D"/>
              </a:solidFill>
            </a:endParaRPr>
          </a:p>
        </p:txBody>
      </p:sp>
      <p:sp>
        <p:nvSpPr>
          <p:cNvPr id="1032" name="Straight Connector 28"/>
          <p:cNvSpPr>
            <a:spLocks noChangeShapeType="1"/>
          </p:cNvSpPr>
          <p:nvPr/>
        </p:nvSpPr>
        <p:spPr bwMode="auto">
          <a:xfrm>
            <a:off x="322499" y="1087438"/>
            <a:ext cx="11054882" cy="0"/>
          </a:xfrm>
          <a:prstGeom prst="line">
            <a:avLst/>
          </a:prstGeom>
          <a:noFill/>
          <a:ln w="9525" algn="ctr">
            <a:solidFill>
              <a:srgbClr val="00ACA4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84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33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930" kern="1200">
          <a:ln w="3175">
            <a:noFill/>
          </a:ln>
          <a:solidFill>
            <a:srgbClr val="00B1A9"/>
          </a:solidFill>
          <a:latin typeface="Museo Sans 90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30">
          <a:solidFill>
            <a:srgbClr val="00B1A9"/>
          </a:solidFill>
          <a:latin typeface="Museo Sans 900" panose="02000000000000000000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30">
          <a:solidFill>
            <a:srgbClr val="00B1A9"/>
          </a:solidFill>
          <a:latin typeface="Museo Sans 900" panose="02000000000000000000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30">
          <a:solidFill>
            <a:srgbClr val="00B1A9"/>
          </a:solidFill>
          <a:latin typeface="Museo Sans 900" panose="02000000000000000000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30">
          <a:solidFill>
            <a:srgbClr val="00B1A9"/>
          </a:solidFill>
          <a:latin typeface="Museo Sans 900" panose="02000000000000000000" pitchFamily="50" charset="0"/>
        </a:defRPr>
      </a:lvl5pPr>
      <a:lvl6pPr marL="478518" algn="l" rtl="0" fontAlgn="base">
        <a:spcBef>
          <a:spcPct val="0"/>
        </a:spcBef>
        <a:spcAft>
          <a:spcPct val="0"/>
        </a:spcAft>
        <a:defRPr sz="2930">
          <a:solidFill>
            <a:srgbClr val="00B1A9"/>
          </a:solidFill>
          <a:latin typeface="Museo Sans 900" panose="02000000000000000000" pitchFamily="50" charset="0"/>
        </a:defRPr>
      </a:lvl6pPr>
      <a:lvl7pPr marL="957035" algn="l" rtl="0" fontAlgn="base">
        <a:spcBef>
          <a:spcPct val="0"/>
        </a:spcBef>
        <a:spcAft>
          <a:spcPct val="0"/>
        </a:spcAft>
        <a:defRPr sz="2930">
          <a:solidFill>
            <a:srgbClr val="00B1A9"/>
          </a:solidFill>
          <a:latin typeface="Museo Sans 900" panose="02000000000000000000" pitchFamily="50" charset="0"/>
        </a:defRPr>
      </a:lvl7pPr>
      <a:lvl8pPr marL="1435552" algn="l" rtl="0" fontAlgn="base">
        <a:spcBef>
          <a:spcPct val="0"/>
        </a:spcBef>
        <a:spcAft>
          <a:spcPct val="0"/>
        </a:spcAft>
        <a:defRPr sz="2930">
          <a:solidFill>
            <a:srgbClr val="00B1A9"/>
          </a:solidFill>
          <a:latin typeface="Museo Sans 900" panose="02000000000000000000" pitchFamily="50" charset="0"/>
        </a:defRPr>
      </a:lvl8pPr>
      <a:lvl9pPr marL="1914070" algn="l" rtl="0" fontAlgn="base">
        <a:spcBef>
          <a:spcPct val="0"/>
        </a:spcBef>
        <a:spcAft>
          <a:spcPct val="0"/>
        </a:spcAft>
        <a:defRPr sz="2930">
          <a:solidFill>
            <a:srgbClr val="00B1A9"/>
          </a:solidFill>
          <a:latin typeface="Museo Sans 900" panose="02000000000000000000" pitchFamily="50" charset="0"/>
        </a:defRPr>
      </a:lvl9pPr>
    </p:titleStyle>
    <p:bodyStyle>
      <a:lvl1pPr marL="285781" indent="-285781" algn="l" rtl="0" eaLnBrk="0" fontAlgn="base" hangingPunct="0">
        <a:spcBef>
          <a:spcPts val="628"/>
        </a:spcBef>
        <a:spcAft>
          <a:spcPct val="0"/>
        </a:spcAft>
        <a:buClr>
          <a:schemeClr val="accent1"/>
        </a:buClr>
        <a:buSzPct val="76000"/>
        <a:buFont typeface="Wingdings 3" panose="05040102010807070707" pitchFamily="18" charset="2"/>
        <a:buChar char=""/>
        <a:defRPr sz="2721" kern="1200">
          <a:solidFill>
            <a:schemeClr val="tx1"/>
          </a:solidFill>
          <a:latin typeface="Museo Sans 100"/>
          <a:ea typeface="+mn-ea"/>
          <a:cs typeface="+mn-cs"/>
        </a:defRPr>
      </a:lvl1pPr>
      <a:lvl2pPr marL="573224" indent="-285781" algn="l" rtl="0" eaLnBrk="0" fontAlgn="base" hangingPunct="0">
        <a:spcBef>
          <a:spcPts val="523"/>
        </a:spcBef>
        <a:spcAft>
          <a:spcPct val="0"/>
        </a:spcAft>
        <a:buClr>
          <a:srgbClr val="00A29A"/>
        </a:buClr>
        <a:buSzPct val="76000"/>
        <a:buFont typeface="Wingdings 3" panose="05040102010807070707" pitchFamily="18" charset="2"/>
        <a:buChar char=""/>
        <a:defRPr sz="2407" kern="1200">
          <a:solidFill>
            <a:schemeClr val="tx2"/>
          </a:solidFill>
          <a:latin typeface="Museo Sans 100"/>
          <a:ea typeface="+mn-ea"/>
          <a:cs typeface="+mn-cs"/>
        </a:defRPr>
      </a:lvl2pPr>
      <a:lvl3pPr marL="860667" indent="-239259" algn="l" rtl="0" eaLnBrk="0" fontAlgn="base" hangingPunct="0">
        <a:spcBef>
          <a:spcPts val="523"/>
        </a:spcBef>
        <a:spcAft>
          <a:spcPct val="0"/>
        </a:spcAft>
        <a:buClr>
          <a:srgbClr val="BCBCBC"/>
        </a:buClr>
        <a:buSzPct val="76000"/>
        <a:buFont typeface="Wingdings 3" panose="05040102010807070707" pitchFamily="18" charset="2"/>
        <a:buChar char=""/>
        <a:defRPr sz="2093" kern="1200">
          <a:solidFill>
            <a:schemeClr val="tx1"/>
          </a:solidFill>
          <a:latin typeface="Museo Sans 100"/>
          <a:ea typeface="+mn-ea"/>
          <a:cs typeface="+mn-cs"/>
        </a:defRPr>
      </a:lvl3pPr>
      <a:lvl4pPr marL="1148110" indent="-239259" algn="l" rtl="0" eaLnBrk="0" fontAlgn="base" hangingPunct="0">
        <a:spcBef>
          <a:spcPts val="419"/>
        </a:spcBef>
        <a:spcAft>
          <a:spcPct val="0"/>
        </a:spcAft>
        <a:buClr>
          <a:srgbClr val="00A29A"/>
        </a:buClr>
        <a:buSzPct val="70000"/>
        <a:buFont typeface="Wingdings" panose="05000000000000000000" pitchFamily="2" charset="2"/>
        <a:buChar char=""/>
        <a:defRPr sz="2093" kern="1200">
          <a:solidFill>
            <a:schemeClr val="tx1"/>
          </a:solidFill>
          <a:latin typeface="Museo Sans 100"/>
          <a:ea typeface="+mn-ea"/>
          <a:cs typeface="+mn-cs"/>
        </a:defRPr>
      </a:lvl4pPr>
      <a:lvl5pPr marL="1435552" indent="-239259" algn="l" rtl="0" eaLnBrk="0" fontAlgn="base" hangingPunct="0">
        <a:spcBef>
          <a:spcPts val="314"/>
        </a:spcBef>
        <a:spcAft>
          <a:spcPct val="0"/>
        </a:spcAft>
        <a:buClr>
          <a:srgbClr val="00A29A"/>
        </a:buClr>
        <a:buSzPct val="70000"/>
        <a:buFont typeface="Wingdings" panose="05000000000000000000" pitchFamily="2" charset="2"/>
        <a:buChar char=""/>
        <a:defRPr sz="1675" kern="1200">
          <a:solidFill>
            <a:schemeClr val="tx1"/>
          </a:solidFill>
          <a:latin typeface="Museo Sans 100"/>
          <a:ea typeface="+mn-ea"/>
          <a:cs typeface="+mn-cs"/>
        </a:defRPr>
      </a:lvl5pPr>
      <a:lvl6pPr marL="1722663" indent="-191407" algn="l" rtl="0" eaLnBrk="1" latinLnBrk="0" hangingPunct="1">
        <a:spcBef>
          <a:spcPts val="314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75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914070" indent="-191407" algn="l" rtl="0" eaLnBrk="1" latinLnBrk="0" hangingPunct="1">
        <a:spcBef>
          <a:spcPts val="314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65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105478" indent="-191407" algn="l" rtl="0" eaLnBrk="1" latinLnBrk="0" hangingPunct="1">
        <a:spcBef>
          <a:spcPts val="314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65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296884" indent="-191407" algn="l" rtl="0" eaLnBrk="1" latinLnBrk="0" hangingPunct="1">
        <a:spcBef>
          <a:spcPts val="314"/>
        </a:spcBef>
        <a:buClr>
          <a:srgbClr val="9FB8CD"/>
        </a:buClr>
        <a:buSzPct val="75000"/>
        <a:buFont typeface="Wingdings 3"/>
        <a:buChar char=""/>
        <a:defRPr kumimoji="0" lang="en-US" sz="1256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785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570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355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140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3925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8711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3496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8281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slide" Target="slide23.xml"/><Relationship Id="rId18" Type="http://schemas.openxmlformats.org/officeDocument/2006/relationships/image" Target="../media/image26.jpeg"/><Relationship Id="rId3" Type="http://schemas.openxmlformats.org/officeDocument/2006/relationships/slideLayout" Target="../slideLayouts/slideLayout3.xml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22.png"/><Relationship Id="rId17" Type="http://schemas.openxmlformats.org/officeDocument/2006/relationships/image" Target="../media/image25.jpeg"/><Relationship Id="rId2" Type="http://schemas.openxmlformats.org/officeDocument/2006/relationships/tags" Target="../tags/tag20.xml"/><Relationship Id="rId16" Type="http://schemas.openxmlformats.org/officeDocument/2006/relationships/image" Target="../media/image24.png"/><Relationship Id="rId1" Type="http://schemas.openxmlformats.org/officeDocument/2006/relationships/vmlDrawing" Target="../drawings/vmlDrawing1.v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21.emf"/><Relationship Id="rId5" Type="http://schemas.openxmlformats.org/officeDocument/2006/relationships/diagramData" Target="../diagrams/data2.xml"/><Relationship Id="rId15" Type="http://schemas.openxmlformats.org/officeDocument/2006/relationships/slide" Target="slide24.xml"/><Relationship Id="rId10" Type="http://schemas.openxmlformats.org/officeDocument/2006/relationships/oleObject" Target="../embeddings/oleObject1.bin"/><Relationship Id="rId19" Type="http://schemas.openxmlformats.org/officeDocument/2006/relationships/image" Target="../media/image27.jpeg"/><Relationship Id="rId4" Type="http://schemas.openxmlformats.org/officeDocument/2006/relationships/notesSlide" Target="../notesSlides/notesSlide11.xml"/><Relationship Id="rId9" Type="http://schemas.microsoft.com/office/2007/relationships/diagramDrawing" Target="../diagrams/drawing2.xml"/><Relationship Id="rId1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Relationship Id="rId5" Type="http://schemas.openxmlformats.org/officeDocument/2006/relationships/image" Target="../media/image28.png"/><Relationship Id="rId4" Type="http://schemas.openxmlformats.org/officeDocument/2006/relationships/slide" Target="slide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0.xml"/><Relationship Id="rId6" Type="http://schemas.openxmlformats.org/officeDocument/2006/relationships/slide" Target="slide27.xml"/><Relationship Id="rId5" Type="http://schemas.openxmlformats.org/officeDocument/2006/relationships/image" Target="../media/image29.png"/><Relationship Id="rId4" Type="http://schemas.openxmlformats.org/officeDocument/2006/relationships/slide" Target="slide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8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6" Type="http://schemas.openxmlformats.org/officeDocument/2006/relationships/slide" Target="slide21.xml"/><Relationship Id="rId5" Type="http://schemas.openxmlformats.org/officeDocument/2006/relationships/image" Target="../media/image11.png"/><Relationship Id="rId4" Type="http://schemas.openxmlformats.org/officeDocument/2006/relationships/slide" Target="slide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" Target="slide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6" Type="http://schemas.openxmlformats.org/officeDocument/2006/relationships/slide" Target="slide2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6036" y="1606838"/>
            <a:ext cx="7775972" cy="1036796"/>
          </a:xfrm>
        </p:spPr>
        <p:txBody>
          <a:bodyPr>
            <a:norm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Ultrasonic Peening Solution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06037" y="2716689"/>
            <a:ext cx="4163975" cy="558275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ln w="3175">
                  <a:solidFill>
                    <a:srgbClr val="00ACA4"/>
                  </a:solidFill>
                </a:ln>
                <a:solidFill>
                  <a:srgbClr val="00ACA4"/>
                </a:solidFill>
                <a:latin typeface="Museo Sans 900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rgbClr val="00A29A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Museo Sans 100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Museo Sans 100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rgbClr val="00A29A"/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Museo Sans 100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rgbClr val="00A29A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Museo Sans 100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93" dirty="0">
                <a:latin typeface="Arial" panose="020B0604020202020204" pitchFamily="34" charset="0"/>
                <a:cs typeface="Arial" panose="020B0604020202020204" pitchFamily="34" charset="0"/>
              </a:rPr>
              <a:t>Date : </a:t>
            </a:r>
          </a:p>
          <a:p>
            <a:endParaRPr lang="en-GB" sz="209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5"/>
          <p:cNvSpPr>
            <a:spLocks noGrp="1"/>
          </p:cNvSpPr>
          <p:nvPr/>
        </p:nvSpPr>
        <p:spPr>
          <a:xfrm>
            <a:off x="1306035" y="715823"/>
            <a:ext cx="5308596" cy="716120"/>
          </a:xfrm>
          <a:prstGeom prst="rect">
            <a:avLst/>
          </a:prstGeom>
        </p:spPr>
        <p:txBody>
          <a:bodyPr vert="horz" lIns="95704" tIns="47852" rIns="95704" bIns="47852" rtlCol="0" anchor="ctr">
            <a:noAutofit/>
          </a:bodyPr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/>
              <a:buNone/>
              <a:defRPr sz="2000" kern="1200" baseline="0">
                <a:solidFill>
                  <a:schemeClr val="tx1"/>
                </a:solidFill>
                <a:latin typeface="Museo Sans 900" panose="02000000000000000000" pitchFamily="50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Museo Sans 300" panose="02000000000000000000" pitchFamily="50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Museo Sans 300" panose="02000000000000000000" pitchFamily="50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Museo Sans 300" panose="02000000000000000000" pitchFamily="50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Museo Sans 300" panose="02000000000000000000" pitchFamily="50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779" b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Presentation to TRLC for TRL#</a:t>
            </a:r>
            <a:endParaRPr lang="en-MY" sz="1779" b="1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538879"/>
              </p:ext>
            </p:extLst>
          </p:nvPr>
        </p:nvGraphicFramePr>
        <p:xfrm>
          <a:off x="1252608" y="3805833"/>
          <a:ext cx="5979468" cy="2002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90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903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14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Prepared by: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78" marR="717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1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Approved by: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78" marR="717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1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19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MY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1778" marR="717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78" marR="717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886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</a:rPr>
                        <a:t>Name: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</a:rPr>
                        <a:t>Raja Zahirudin Raja Ismail</a:t>
                      </a:r>
                      <a:endParaRPr lang="en-MY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b="1" dirty="0">
                          <a:solidFill>
                            <a:schemeClr val="tx1"/>
                          </a:solidFill>
                          <a:effectLst/>
                        </a:rPr>
                        <a:t>Position: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</a:rPr>
                        <a:t>Principal Engineer (Pipeline Integrity)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b="1" dirty="0">
                          <a:solidFill>
                            <a:schemeClr val="tx1"/>
                          </a:solidFill>
                          <a:effectLst/>
                        </a:rPr>
                        <a:t>Date: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2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1778" marR="717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Name: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 Fadzil Mustafa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Position: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Head, Asset Integrity, MX-COE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Date: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78" marR="717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BJPseudoFooter"/>
          <p:cNvSpPr txBox="1"/>
          <p:nvPr>
            <p:custDataLst>
              <p:tags r:id="rId1"/>
            </p:custDataLst>
          </p:nvPr>
        </p:nvSpPr>
        <p:spPr>
          <a:xfrm>
            <a:off x="665361" y="6624414"/>
            <a:ext cx="10102117" cy="18896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628" dirty="0">
                <a:solidFill>
                  <a:srgbClr val="000000"/>
                </a:solidFill>
                <a:latin typeface="Verdana" panose="020B060403050404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223259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sz="262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Ultrasonic </a:t>
            </a:r>
            <a:r>
              <a:rPr lang="en-MY" sz="262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Peening </a:t>
            </a:r>
            <a:r>
              <a:rPr lang="en-MY" sz="262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Solution</a:t>
            </a:r>
            <a:endParaRPr lang="en-MY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1345" y="6525344"/>
            <a:ext cx="11699875" cy="401489"/>
          </a:xfrm>
        </p:spPr>
        <p:txBody>
          <a:bodyPr/>
          <a:lstStyle/>
          <a:p>
            <a:r>
              <a:rPr lang="en-US" dirty="0"/>
              <a:t>Internal</a:t>
            </a:r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412597" y="1178498"/>
            <a:ext cx="4717260" cy="5501723"/>
          </a:xfrm>
          <a:prstGeom prst="rect">
            <a:avLst/>
          </a:prstGeom>
        </p:spPr>
        <p:txBody>
          <a:bodyPr vert="horz" lIns="95704" tIns="47852" rIns="95704" bIns="47852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MY" sz="2000" b="1" dirty="0">
                <a:latin typeface="+mn-lt"/>
              </a:rPr>
              <a:t>Ultrasonic Peening Solution (UPS) is a method to improve and rehabilitate the material to its best possible state based on: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en-MY" sz="2000" b="1" dirty="0"/>
              <a:t>Increase surface hardening of the material 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en-MY" sz="2000" b="1" dirty="0"/>
              <a:t>Refine the material grain structure. 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en-MY" sz="2000" b="1" dirty="0"/>
              <a:t>Increase of material </a:t>
            </a:r>
            <a:r>
              <a:rPr lang="en-MY" sz="2000" b="1" dirty="0" smtClean="0"/>
              <a:t>life-span.</a:t>
            </a:r>
          </a:p>
          <a:p>
            <a:pPr marL="266700" lvl="1" indent="-266700" algn="just">
              <a:buFont typeface="Arial" panose="020B0604020202020204" pitchFamily="34" charset="0"/>
              <a:buChar char="•"/>
            </a:pPr>
            <a:r>
              <a:rPr lang="en-MY" sz="20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MY" sz="2000" b="1" dirty="0">
                <a:ea typeface="Verdana" panose="020B0604030504040204" pitchFamily="34" charset="0"/>
                <a:cs typeface="Verdana" panose="020B0604030504040204" pitchFamily="34" charset="0"/>
              </a:rPr>
              <a:t>inclusion </a:t>
            </a:r>
            <a:r>
              <a:rPr lang="en-MY" sz="20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Stress Measurement (MMM) </a:t>
            </a:r>
            <a:r>
              <a:rPr lang="en-MY" sz="2000" b="1" dirty="0">
                <a:ea typeface="Verdana" panose="020B0604030504040204" pitchFamily="34" charset="0"/>
                <a:cs typeface="Verdana" panose="020B0604030504040204" pitchFamily="34" charset="0"/>
              </a:rPr>
              <a:t>in the UPS  enables the effectiveness of Ultrasonic  Peening Technology to be  measured in-situ without the need of destructive or lab-testing.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US" sz="2093" b="1" dirty="0">
              <a:solidFill>
                <a:srgbClr val="333333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890" y="1195512"/>
            <a:ext cx="2970491" cy="2189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969" y="3583366"/>
            <a:ext cx="4346825" cy="31580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032" y="1152248"/>
            <a:ext cx="3236843" cy="238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1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300112" y="350445"/>
            <a:ext cx="8613384" cy="558275"/>
          </a:xfrm>
          <a:prstGeom prst="rect">
            <a:avLst/>
          </a:prstGeom>
        </p:spPr>
        <p:txBody>
          <a:bodyPr vert="horz" lIns="95704" tIns="47852" rIns="95704" bIns="47852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B1A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957035">
              <a:defRPr/>
            </a:pPr>
            <a:r>
              <a:rPr lang="en-US" sz="2617" dirty="0" smtClean="0"/>
              <a:t>Workflow</a:t>
            </a:r>
            <a:endParaRPr lang="en-US" sz="2617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635133" y="6525344"/>
            <a:ext cx="10367963" cy="420212"/>
          </a:xfrm>
        </p:spPr>
        <p:txBody>
          <a:bodyPr/>
          <a:lstStyle/>
          <a:p>
            <a:r>
              <a:rPr lang="en-US"/>
              <a:t>Internal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B6F570A7-B06E-4C7D-81F9-814ED3167F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787046"/>
              </p:ext>
            </p:extLst>
          </p:nvPr>
        </p:nvGraphicFramePr>
        <p:xfrm>
          <a:off x="6086177" y="743633"/>
          <a:ext cx="5115594" cy="6069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8F46574B-F31E-4D2F-A1E9-4B55322176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21082"/>
              </p:ext>
            </p:extLst>
          </p:nvPr>
        </p:nvGraphicFramePr>
        <p:xfrm>
          <a:off x="9180119" y="2546976"/>
          <a:ext cx="2317233" cy="145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CorelDRAW" r:id="rId10" imgW="8009280" imgH="4494600" progId="CorelDraw.Graphic.16">
                  <p:embed/>
                </p:oleObj>
              </mc:Choice>
              <mc:Fallback>
                <p:oleObj name="CorelDRAW" r:id="rId10" imgW="8009280" imgH="4494600" progId="CorelDraw.Graphic.1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bright="20000" contrast="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0119" y="2546976"/>
                        <a:ext cx="2317233" cy="145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092E869-D233-4EAA-8DB2-76212AC9B1F3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9180119" y="1196753"/>
            <a:ext cx="2294356" cy="1269990"/>
          </a:xfrm>
          <a:prstGeom prst="rect">
            <a:avLst/>
          </a:prstGeom>
        </p:spPr>
      </p:pic>
      <p:pic>
        <p:nvPicPr>
          <p:cNvPr id="8" name="Picture 7">
            <a:hlinkClick r:id="rId13" action="ppaction://hlinksldjump"/>
            <a:extLst>
              <a:ext uri="{FF2B5EF4-FFF2-40B4-BE49-F238E27FC236}">
                <a16:creationId xmlns:a16="http://schemas.microsoft.com/office/drawing/2014/main" xmlns="" id="{86A2BC42-5FDB-49B4-8889-9F5BCFE33288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" t="6947" r="13314"/>
          <a:stretch/>
        </p:blipFill>
        <p:spPr>
          <a:xfrm>
            <a:off x="9162305" y="4047888"/>
            <a:ext cx="2312170" cy="1309631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xmlns="" id="{CCCE7E21-265A-49E8-B5C7-7268AFB72B8B}"/>
              </a:ext>
            </a:extLst>
          </p:cNvPr>
          <p:cNvSpPr/>
          <p:nvPr/>
        </p:nvSpPr>
        <p:spPr>
          <a:xfrm rot="16200000">
            <a:off x="8416223" y="1441434"/>
            <a:ext cx="288032" cy="8067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xmlns="" id="{33C8EDE7-CB60-45BB-87F0-7BBF86834DB1}"/>
              </a:ext>
            </a:extLst>
          </p:cNvPr>
          <p:cNvSpPr/>
          <p:nvPr/>
        </p:nvSpPr>
        <p:spPr>
          <a:xfrm rot="16200000">
            <a:off x="8416223" y="2967009"/>
            <a:ext cx="288032" cy="806781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xmlns="" id="{D707828B-00ED-462F-A72F-2C76883968EA}"/>
              </a:ext>
            </a:extLst>
          </p:cNvPr>
          <p:cNvSpPr/>
          <p:nvPr/>
        </p:nvSpPr>
        <p:spPr>
          <a:xfrm rot="16200000">
            <a:off x="8416223" y="4249746"/>
            <a:ext cx="288032" cy="806781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xmlns="" id="{53070CD9-5CB3-442D-94B2-B65F0D7E13F5}"/>
              </a:ext>
            </a:extLst>
          </p:cNvPr>
          <p:cNvSpPr/>
          <p:nvPr/>
        </p:nvSpPr>
        <p:spPr>
          <a:xfrm rot="16200000">
            <a:off x="8413568" y="5401872"/>
            <a:ext cx="288032" cy="806781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9" name="Picture 8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22660" y="5445224"/>
            <a:ext cx="2243901" cy="1080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05" y="1239966"/>
            <a:ext cx="2004688" cy="125293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545" y="1239966"/>
            <a:ext cx="2004133" cy="125293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785" y="1239966"/>
            <a:ext cx="2002499" cy="125293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89297" y="2911613"/>
            <a:ext cx="19544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s-MY" sz="1400" dirty="0"/>
              <a:t>Original surface </a:t>
            </a:r>
            <a:r>
              <a:rPr lang="ms-MY" sz="1400" dirty="0" smtClean="0"/>
              <a:t>of spring </a:t>
            </a:r>
            <a:r>
              <a:rPr lang="ms-MY" sz="1400" dirty="0"/>
              <a:t>steel "</a:t>
            </a:r>
            <a:r>
              <a:rPr lang="ms-MY" sz="1400" dirty="0" smtClean="0"/>
              <a:t>as received“ condition</a:t>
            </a:r>
            <a:r>
              <a:rPr lang="ms-MY" sz="1400" dirty="0"/>
              <a:t>.</a:t>
            </a:r>
          </a:p>
          <a:p>
            <a:pPr algn="just"/>
            <a:r>
              <a:rPr lang="ms-MY" sz="1400" dirty="0"/>
              <a:t>Magnication 8x.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177529" y="2853516"/>
            <a:ext cx="21358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s-MY" sz="1400" dirty="0"/>
              <a:t>Surface of spring </a:t>
            </a:r>
            <a:r>
              <a:rPr lang="ms-MY" sz="1400" dirty="0" smtClean="0"/>
              <a:t>steel after </a:t>
            </a:r>
            <a:r>
              <a:rPr lang="ms-MY" sz="1400" dirty="0"/>
              <a:t>treatment </a:t>
            </a:r>
            <a:r>
              <a:rPr lang="ms-MY" sz="1400" dirty="0" smtClean="0"/>
              <a:t>with the UPS </a:t>
            </a:r>
            <a:r>
              <a:rPr lang="ms-MY" sz="1400" dirty="0"/>
              <a:t>technique </a:t>
            </a:r>
            <a:r>
              <a:rPr lang="ms-MY" sz="1400" dirty="0" smtClean="0"/>
              <a:t>with “Treatment A“ conditions. Magnication </a:t>
            </a:r>
            <a:r>
              <a:rPr lang="ms-MY" sz="1400" dirty="0"/>
              <a:t>8x.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409777" y="2852936"/>
            <a:ext cx="21002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s-MY" sz="1400" dirty="0"/>
              <a:t>Surface of spring </a:t>
            </a:r>
            <a:r>
              <a:rPr lang="ms-MY" sz="1400" dirty="0" smtClean="0"/>
              <a:t>steel after </a:t>
            </a:r>
            <a:r>
              <a:rPr lang="ms-MY" sz="1400" dirty="0"/>
              <a:t>treatment </a:t>
            </a:r>
            <a:r>
              <a:rPr lang="ms-MY" sz="1400" dirty="0" smtClean="0"/>
              <a:t>with the UPS </a:t>
            </a:r>
            <a:r>
              <a:rPr lang="ms-MY" sz="1400" dirty="0"/>
              <a:t>technique </a:t>
            </a:r>
            <a:r>
              <a:rPr lang="ms-MY" sz="1400" dirty="0" smtClean="0"/>
              <a:t>with “Treatment B“ conditions. Magnication </a:t>
            </a:r>
            <a:r>
              <a:rPr lang="ms-MY" sz="1400" dirty="0"/>
              <a:t>8x.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411845" y="4005064"/>
            <a:ext cx="32859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s-MY" sz="1400" dirty="0">
                <a:solidFill>
                  <a:srgbClr val="0000FF"/>
                </a:solidFill>
                <a:latin typeface="MyriadPro-Regular" panose="020B0503030403020204" pitchFamily="34" charset="0"/>
              </a:rPr>
              <a:t>Surface Roughness Measurement Results:</a:t>
            </a:r>
            <a:endParaRPr lang="ms-MY" sz="1400" dirty="0"/>
          </a:p>
        </p:txBody>
      </p:sp>
      <p:sp>
        <p:nvSpPr>
          <p:cNvPr id="39" name="Rectangle 38"/>
          <p:cNvSpPr/>
          <p:nvPr/>
        </p:nvSpPr>
        <p:spPr>
          <a:xfrm>
            <a:off x="88834" y="4245516"/>
            <a:ext cx="2376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1400" dirty="0">
                <a:latin typeface="+mj-lt"/>
              </a:rPr>
              <a:t>“as received” condition</a:t>
            </a:r>
          </a:p>
          <a:p>
            <a:r>
              <a:rPr lang="ms-MY" sz="1400" dirty="0">
                <a:latin typeface="+mj-lt"/>
              </a:rPr>
              <a:t>6.6 ± 2.1 Ra(</a:t>
            </a:r>
            <a:r>
              <a:rPr lang="el-GR" sz="1400" dirty="0">
                <a:latin typeface="+mj-lt"/>
              </a:rPr>
              <a:t>μ)</a:t>
            </a:r>
            <a:endParaRPr lang="ms-MY" sz="1400" dirty="0">
              <a:latin typeface="+mj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189620" y="4267635"/>
            <a:ext cx="21481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1400" dirty="0">
                <a:latin typeface="+mj-lt"/>
              </a:rPr>
              <a:t>After </a:t>
            </a:r>
            <a:r>
              <a:rPr lang="ms-MY" sz="1400" dirty="0" smtClean="0">
                <a:latin typeface="+mj-lt"/>
              </a:rPr>
              <a:t>UPS </a:t>
            </a:r>
            <a:r>
              <a:rPr lang="ms-MY" sz="1400" dirty="0">
                <a:latin typeface="+mj-lt"/>
              </a:rPr>
              <a:t>treatment </a:t>
            </a:r>
            <a:r>
              <a:rPr lang="ms-MY" sz="1400" dirty="0" smtClean="0">
                <a:latin typeface="+mj-lt"/>
              </a:rPr>
              <a:t>for shorter </a:t>
            </a:r>
            <a:r>
              <a:rPr lang="ms-MY" sz="1400" dirty="0">
                <a:latin typeface="+mj-lt"/>
              </a:rPr>
              <a:t>time</a:t>
            </a:r>
          </a:p>
          <a:p>
            <a:r>
              <a:rPr lang="ms-MY" sz="1400" dirty="0">
                <a:latin typeface="+mj-lt"/>
              </a:rPr>
              <a:t>4.4 ± 0.4 Ra(</a:t>
            </a:r>
            <a:r>
              <a:rPr lang="el-GR" sz="1400" dirty="0" smtClean="0">
                <a:latin typeface="+mj-lt"/>
              </a:rPr>
              <a:t>μ)</a:t>
            </a:r>
            <a:endParaRPr lang="ms-MY" sz="1400" dirty="0"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358717" y="4274512"/>
            <a:ext cx="21255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1400" dirty="0">
                <a:latin typeface="+mj-lt"/>
              </a:rPr>
              <a:t>After </a:t>
            </a:r>
            <a:r>
              <a:rPr lang="ms-MY" sz="1400" dirty="0" smtClean="0">
                <a:latin typeface="+mj-lt"/>
              </a:rPr>
              <a:t>UPS </a:t>
            </a:r>
            <a:r>
              <a:rPr lang="ms-MY" sz="1400" dirty="0">
                <a:latin typeface="+mj-lt"/>
              </a:rPr>
              <a:t>treatment </a:t>
            </a:r>
            <a:r>
              <a:rPr lang="ms-MY" sz="1400" dirty="0" smtClean="0">
                <a:latin typeface="+mj-lt"/>
              </a:rPr>
              <a:t>for longer </a:t>
            </a:r>
            <a:r>
              <a:rPr lang="ms-MY" sz="1400" dirty="0">
                <a:latin typeface="+mj-lt"/>
              </a:rPr>
              <a:t>time</a:t>
            </a:r>
          </a:p>
          <a:p>
            <a:r>
              <a:rPr lang="ms-MY" sz="1400" dirty="0">
                <a:latin typeface="+mj-lt"/>
              </a:rPr>
              <a:t>2.9 ± 0.3 Ra(</a:t>
            </a:r>
            <a:r>
              <a:rPr lang="el-GR" sz="1400" dirty="0">
                <a:latin typeface="+mj-lt"/>
              </a:rPr>
              <a:t>μ)</a:t>
            </a:r>
            <a:endParaRPr lang="ms-MY" sz="1400" dirty="0"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5305" y="4993431"/>
            <a:ext cx="45931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1400" b="1" dirty="0" smtClean="0">
                <a:latin typeface="+mj-lt"/>
              </a:rPr>
              <a:t>Advantages after Treatment A &amp; Treatment B:-</a:t>
            </a:r>
            <a:endParaRPr lang="ms-MY" sz="1400" b="1" dirty="0"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7029" y="5229200"/>
            <a:ext cx="59613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ms-MY" sz="1400" dirty="0" smtClean="0">
                <a:latin typeface="+mj-lt"/>
              </a:rPr>
              <a:t>It improves the quality of the surface</a:t>
            </a:r>
            <a:endParaRPr lang="ms-MY" sz="1400" dirty="0"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48669" y="5550090"/>
            <a:ext cx="70938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ms-MY" sz="1400" dirty="0" smtClean="0">
                <a:latin typeface="+mj-lt"/>
              </a:rPr>
              <a:t>It increases the hardeness of surface and corrosion resistance</a:t>
            </a:r>
            <a:endParaRPr lang="ms-MY" sz="1400" dirty="0">
              <a:latin typeface="+mj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71949" y="5900030"/>
            <a:ext cx="92503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ms-MY" sz="1400" dirty="0" smtClean="0">
                <a:latin typeface="+mj-lt"/>
              </a:rPr>
              <a:t>It improve the fatigue life of the spring steel</a:t>
            </a:r>
            <a:endParaRPr lang="ms-MY" sz="1400" dirty="0">
              <a:latin typeface="+mj-lt"/>
            </a:endParaRPr>
          </a:p>
        </p:txBody>
      </p:sp>
      <p:sp>
        <p:nvSpPr>
          <p:cNvPr id="7" name="Chevron 6"/>
          <p:cNvSpPr/>
          <p:nvPr/>
        </p:nvSpPr>
        <p:spPr>
          <a:xfrm rot="5400000">
            <a:off x="1023676" y="2414033"/>
            <a:ext cx="216026" cy="517769"/>
          </a:xfrm>
          <a:prstGeom prst="chevron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46" name="Chevron 45"/>
          <p:cNvSpPr/>
          <p:nvPr/>
        </p:nvSpPr>
        <p:spPr>
          <a:xfrm rot="5400000">
            <a:off x="3183099" y="2438832"/>
            <a:ext cx="216026" cy="517769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47" name="Chevron 46"/>
          <p:cNvSpPr/>
          <p:nvPr/>
        </p:nvSpPr>
        <p:spPr>
          <a:xfrm rot="5400000">
            <a:off x="5342522" y="2415571"/>
            <a:ext cx="216025" cy="517769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55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665361" y="238859"/>
            <a:ext cx="8613384" cy="558275"/>
          </a:xfrm>
          <a:prstGeom prst="rect">
            <a:avLst/>
          </a:prstGeom>
        </p:spPr>
        <p:txBody>
          <a:bodyPr vert="horz" lIns="95704" tIns="47852" rIns="95704" bIns="47852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B1A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957035">
              <a:defRPr/>
            </a:pPr>
            <a:r>
              <a:rPr lang="en-US" sz="2617" dirty="0"/>
              <a:t>Component TRL Analysis (Metal Magnetic </a:t>
            </a:r>
            <a:r>
              <a:rPr lang="en-US" sz="2617" dirty="0" smtClean="0"/>
              <a:t>Memory, MMM)</a:t>
            </a:r>
            <a:endParaRPr lang="en-US" sz="2617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665956" y="6597698"/>
            <a:ext cx="10367963" cy="420212"/>
          </a:xfrm>
        </p:spPr>
        <p:txBody>
          <a:bodyPr/>
          <a:lstStyle/>
          <a:p>
            <a:r>
              <a:rPr lang="en-US"/>
              <a:t>Internal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386949"/>
              </p:ext>
            </p:extLst>
          </p:nvPr>
        </p:nvGraphicFramePr>
        <p:xfrm>
          <a:off x="138012" y="1198947"/>
          <a:ext cx="10364943" cy="12053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6858">
                  <a:extLst>
                    <a:ext uri="{9D8B030D-6E8A-4147-A177-3AD203B41FA5}">
                      <a16:colId xmlns:a16="http://schemas.microsoft.com/office/drawing/2014/main" xmlns="" val="360250207"/>
                    </a:ext>
                  </a:extLst>
                </a:gridCol>
                <a:gridCol w="4630058">
                  <a:extLst>
                    <a:ext uri="{9D8B030D-6E8A-4147-A177-3AD203B41FA5}">
                      <a16:colId xmlns:a16="http://schemas.microsoft.com/office/drawing/2014/main" xmlns="" val="4253516618"/>
                    </a:ext>
                  </a:extLst>
                </a:gridCol>
                <a:gridCol w="829246">
                  <a:extLst>
                    <a:ext uri="{9D8B030D-6E8A-4147-A177-3AD203B41FA5}">
                      <a16:colId xmlns:a16="http://schemas.microsoft.com/office/drawing/2014/main" xmlns="" val="4000123136"/>
                    </a:ext>
                  </a:extLst>
                </a:gridCol>
                <a:gridCol w="4288781">
                  <a:extLst>
                    <a:ext uri="{9D8B030D-6E8A-4147-A177-3AD203B41FA5}">
                      <a16:colId xmlns:a16="http://schemas.microsoft.com/office/drawing/2014/main" xmlns="" val="2511623581"/>
                    </a:ext>
                  </a:extLst>
                </a:gridCol>
              </a:tblGrid>
              <a:tr h="268854">
                <a:tc>
                  <a:txBody>
                    <a:bodyPr/>
                    <a:lstStyle/>
                    <a:p>
                      <a:pPr algn="ctr"/>
                      <a:r>
                        <a:rPr lang="en-MY" sz="15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No.</a:t>
                      </a:r>
                    </a:p>
                  </a:txBody>
                  <a:tcPr marL="95704" marR="95704" marT="47852" marB="478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5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Component </a:t>
                      </a:r>
                    </a:p>
                  </a:txBody>
                  <a:tcPr marL="95704" marR="95704" marT="47852" marB="478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5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TRL</a:t>
                      </a:r>
                    </a:p>
                  </a:txBody>
                  <a:tcPr marL="95704" marR="95704" marT="47852" marB="478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5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TRL</a:t>
                      </a:r>
                      <a:r>
                        <a:rPr lang="en-MY" sz="15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Description</a:t>
                      </a:r>
                      <a:endParaRPr lang="en-MY" sz="15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704" marR="95704" marT="47852" marB="478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3715439"/>
                  </a:ext>
                </a:extLst>
              </a:tr>
              <a:tr h="881079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704" marR="95704" marT="47852" marB="478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MY" sz="1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Metal Magnetic</a:t>
                      </a:r>
                      <a:r>
                        <a:rPr lang="en-MY" sz="10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Memory for Stress Measurement at Ferrous Material </a:t>
                      </a:r>
                      <a:endParaRPr lang="en-MY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704" marR="95704" marT="47852" marB="478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95704" marR="95704" marT="47852" marB="478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MY" sz="1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The</a:t>
                      </a:r>
                      <a:r>
                        <a:rPr lang="en-MY" sz="10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technology has been implemented in various application as a stress technology measurement especially: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10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Welding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10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Parent metal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MY" sz="10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Both work in Malaysia and international for more than 3 years</a:t>
                      </a:r>
                      <a:endParaRPr lang="en-MY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704" marR="95704" marT="47852" marB="478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53459163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382636"/>
              </p:ext>
            </p:extLst>
          </p:nvPr>
        </p:nvGraphicFramePr>
        <p:xfrm>
          <a:off x="138012" y="2564904"/>
          <a:ext cx="11256542" cy="35025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489">
                  <a:extLst>
                    <a:ext uri="{9D8B030D-6E8A-4147-A177-3AD203B41FA5}">
                      <a16:colId xmlns:a16="http://schemas.microsoft.com/office/drawing/2014/main" xmlns="" val="360250207"/>
                    </a:ext>
                  </a:extLst>
                </a:gridCol>
                <a:gridCol w="2510218">
                  <a:extLst>
                    <a:ext uri="{9D8B030D-6E8A-4147-A177-3AD203B41FA5}">
                      <a16:colId xmlns:a16="http://schemas.microsoft.com/office/drawing/2014/main" xmlns="" val="4253516618"/>
                    </a:ext>
                  </a:extLst>
                </a:gridCol>
                <a:gridCol w="1352354">
                  <a:extLst>
                    <a:ext uri="{9D8B030D-6E8A-4147-A177-3AD203B41FA5}">
                      <a16:colId xmlns:a16="http://schemas.microsoft.com/office/drawing/2014/main" xmlns="" val="4000123136"/>
                    </a:ext>
                  </a:extLst>
                </a:gridCol>
                <a:gridCol w="2381992">
                  <a:extLst>
                    <a:ext uri="{9D8B030D-6E8A-4147-A177-3AD203B41FA5}">
                      <a16:colId xmlns:a16="http://schemas.microsoft.com/office/drawing/2014/main" xmlns="" val="2511623581"/>
                    </a:ext>
                  </a:extLst>
                </a:gridCol>
                <a:gridCol w="4392489">
                  <a:extLst>
                    <a:ext uri="{9D8B030D-6E8A-4147-A177-3AD203B41FA5}">
                      <a16:colId xmlns:a16="http://schemas.microsoft.com/office/drawing/2014/main" xmlns="" val="4125771784"/>
                    </a:ext>
                  </a:extLst>
                </a:gridCol>
              </a:tblGrid>
              <a:tr h="968457">
                <a:tc>
                  <a:txBody>
                    <a:bodyPr/>
                    <a:lstStyle/>
                    <a:p>
                      <a:pPr algn="ctr"/>
                      <a:r>
                        <a:rPr lang="en-MY" sz="15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No.</a:t>
                      </a:r>
                    </a:p>
                  </a:txBody>
                  <a:tcPr marL="95704" marR="95704" marT="47852" marB="47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5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Specification/ Qualification</a:t>
                      </a:r>
                      <a:r>
                        <a:rPr lang="en-MY" sz="15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Factor System</a:t>
                      </a:r>
                      <a:endParaRPr lang="en-MY" sz="15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704" marR="95704" marT="47852" marB="47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5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Work</a:t>
                      </a:r>
                      <a:r>
                        <a:rPr lang="en-MY" sz="15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Activities Required</a:t>
                      </a:r>
                      <a:endParaRPr lang="en-MY" sz="15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704" marR="95704" marT="47852" marB="47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5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Test Conducted</a:t>
                      </a:r>
                    </a:p>
                  </a:txBody>
                  <a:tcPr marL="95704" marR="95704" marT="47852" marB="47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5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Result Achieved</a:t>
                      </a:r>
                    </a:p>
                  </a:txBody>
                  <a:tcPr marL="95704" marR="95704" marT="47852" marB="47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3715439"/>
                  </a:ext>
                </a:extLst>
              </a:tr>
              <a:tr h="1389387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704" marR="95704" marT="47852" marB="478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MY" sz="1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Metal Magnetic</a:t>
                      </a:r>
                      <a:r>
                        <a:rPr lang="en-MY" sz="10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Memory for Stress Measurement at Ferrous Material </a:t>
                      </a:r>
                      <a:endParaRPr lang="en-MY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704" marR="95704" marT="47852" marB="478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MY" sz="1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Commercial</a:t>
                      </a:r>
                      <a:r>
                        <a:rPr lang="en-MY" sz="10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activities</a:t>
                      </a:r>
                    </a:p>
                    <a:p>
                      <a:pPr algn="just"/>
                      <a:r>
                        <a:rPr lang="en-MY" sz="1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1.Inspection carried out at MLNG,PGB, PCSB</a:t>
                      </a:r>
                    </a:p>
                    <a:p>
                      <a:pPr algn="ctr"/>
                      <a:endParaRPr lang="en-MY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704" marR="95704" marT="47852" marB="478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n-MY" sz="1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MLNG-</a:t>
                      </a:r>
                      <a:r>
                        <a:rPr lang="en-MY" sz="10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Slugcatcher</a:t>
                      </a:r>
                      <a:r>
                        <a:rPr lang="en-MY" sz="1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</a:t>
                      </a:r>
                    </a:p>
                    <a:p>
                      <a:pPr marL="0" indent="0">
                        <a:buNone/>
                      </a:pPr>
                      <a:r>
                        <a:rPr lang="en-MY" sz="1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Objective: to conduct inspection in identifying pitting corrosion at MLNG </a:t>
                      </a:r>
                      <a:r>
                        <a:rPr lang="en-MY" sz="10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Slugcather</a:t>
                      </a:r>
                      <a:r>
                        <a:rPr lang="en-MY" sz="10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 area based stress assessment.</a:t>
                      </a:r>
                    </a:p>
                    <a:p>
                      <a:pPr marL="0" indent="0">
                        <a:buNone/>
                      </a:pPr>
                      <a:endParaRPr lang="en-MY" sz="1000" baseline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MY" sz="10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 PGB-TSET</a:t>
                      </a:r>
                    </a:p>
                    <a:p>
                      <a:pPr marL="0" indent="0">
                        <a:buNone/>
                      </a:pPr>
                      <a:r>
                        <a:rPr lang="en-MY" sz="10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Objective; to conduct stress based inspection work for insulated piping.</a:t>
                      </a:r>
                    </a:p>
                    <a:p>
                      <a:pPr marL="0" indent="0">
                        <a:buNone/>
                      </a:pPr>
                      <a:endParaRPr lang="en-MY" sz="1000" baseline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MY" sz="10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 PCSB</a:t>
                      </a:r>
                    </a:p>
                    <a:p>
                      <a:pPr marL="0" indent="0">
                        <a:buNone/>
                      </a:pPr>
                      <a:r>
                        <a:rPr lang="en-MY" sz="10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Objective: Welding Assessment in identifying most stress concentration zones location using MMM at PC4 location</a:t>
                      </a:r>
                    </a:p>
                  </a:txBody>
                  <a:tcPr marL="95704" marR="95704" marT="47852" marB="478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MY" sz="1000" b="0" i="0" u="none" strike="noStrike" kern="120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List of results achieved:</a:t>
                      </a:r>
                    </a:p>
                    <a:p>
                      <a:r>
                        <a:rPr kumimoji="0" lang="en-MY" sz="1000" b="0" i="0" u="none" strike="noStrike" kern="120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•Resolved problem in pitting corrosion identification at MLNG</a:t>
                      </a:r>
                    </a:p>
                    <a:p>
                      <a:r>
                        <a:rPr kumimoji="0" lang="en-MY" sz="1000" b="0" i="0" u="none" strike="noStrike" kern="120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•Resolved problem in identifying area of concern occur under insulated piping.</a:t>
                      </a:r>
                    </a:p>
                    <a:p>
                      <a:r>
                        <a:rPr kumimoji="0" lang="en-MY" sz="1000" b="0" i="0" u="none" strike="noStrike" kern="120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•Resolved problem in identifying most concentrated stress area due to poor welding quality at PC4 location. </a:t>
                      </a:r>
                    </a:p>
                    <a:p>
                      <a:r>
                        <a:rPr kumimoji="0" lang="en-MY" sz="1000" b="0" i="0" u="none" strike="noStrike" kern="120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	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MY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704" marR="95704" marT="47852" marB="478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53459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029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737369" y="33874"/>
            <a:ext cx="8613384" cy="1029901"/>
          </a:xfrm>
          <a:prstGeom prst="rect">
            <a:avLst/>
          </a:prstGeom>
        </p:spPr>
        <p:txBody>
          <a:bodyPr vert="horz" lIns="95704" tIns="47852" rIns="95704" bIns="47852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B1A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957035">
              <a:defRPr/>
            </a:pPr>
            <a:r>
              <a:rPr lang="en-US" sz="2617" dirty="0"/>
              <a:t>Component TRL Analysis (Ultrasonic Peening </a:t>
            </a:r>
            <a:r>
              <a:rPr lang="en-US" sz="2617" dirty="0" smtClean="0"/>
              <a:t>Technology, UPT)</a:t>
            </a:r>
            <a:endParaRPr lang="en-US" sz="2617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665956" y="6597698"/>
            <a:ext cx="10367963" cy="420212"/>
          </a:xfrm>
        </p:spPr>
        <p:txBody>
          <a:bodyPr/>
          <a:lstStyle/>
          <a:p>
            <a:r>
              <a:rPr lang="en-US"/>
              <a:t>Internal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431571"/>
              </p:ext>
            </p:extLst>
          </p:nvPr>
        </p:nvGraphicFramePr>
        <p:xfrm>
          <a:off x="138012" y="1358771"/>
          <a:ext cx="8955728" cy="1622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6858">
                  <a:extLst>
                    <a:ext uri="{9D8B030D-6E8A-4147-A177-3AD203B41FA5}">
                      <a16:colId xmlns:a16="http://schemas.microsoft.com/office/drawing/2014/main" xmlns="" val="360250207"/>
                    </a:ext>
                  </a:extLst>
                </a:gridCol>
                <a:gridCol w="3687343">
                  <a:extLst>
                    <a:ext uri="{9D8B030D-6E8A-4147-A177-3AD203B41FA5}">
                      <a16:colId xmlns:a16="http://schemas.microsoft.com/office/drawing/2014/main" xmlns="" val="4253516618"/>
                    </a:ext>
                  </a:extLst>
                </a:gridCol>
                <a:gridCol w="753661">
                  <a:extLst>
                    <a:ext uri="{9D8B030D-6E8A-4147-A177-3AD203B41FA5}">
                      <a16:colId xmlns:a16="http://schemas.microsoft.com/office/drawing/2014/main" xmlns="" val="4000123136"/>
                    </a:ext>
                  </a:extLst>
                </a:gridCol>
                <a:gridCol w="3897866">
                  <a:extLst>
                    <a:ext uri="{9D8B030D-6E8A-4147-A177-3AD203B41FA5}">
                      <a16:colId xmlns:a16="http://schemas.microsoft.com/office/drawing/2014/main" xmlns="" val="2511623581"/>
                    </a:ext>
                  </a:extLst>
                </a:gridCol>
              </a:tblGrid>
              <a:tr h="345268">
                <a:tc>
                  <a:txBody>
                    <a:bodyPr/>
                    <a:lstStyle/>
                    <a:p>
                      <a:pPr algn="ctr"/>
                      <a:r>
                        <a:rPr lang="en-MY" sz="15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No.</a:t>
                      </a:r>
                    </a:p>
                  </a:txBody>
                  <a:tcPr marL="95704" marR="95704" marT="47852" marB="478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5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Component </a:t>
                      </a:r>
                    </a:p>
                  </a:txBody>
                  <a:tcPr marL="95704" marR="95704" marT="47852" marB="478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5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TRL</a:t>
                      </a:r>
                    </a:p>
                  </a:txBody>
                  <a:tcPr marL="95704" marR="95704" marT="47852" marB="478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5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TRL</a:t>
                      </a:r>
                      <a:r>
                        <a:rPr lang="en-MY" sz="15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Description</a:t>
                      </a:r>
                      <a:endParaRPr lang="en-MY" sz="15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704" marR="95704" marT="47852" marB="478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3715439"/>
                  </a:ext>
                </a:extLst>
              </a:tr>
              <a:tr h="1277017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704" marR="95704" marT="47852" marB="478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MY" sz="1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Ultrasonic</a:t>
                      </a:r>
                      <a:r>
                        <a:rPr lang="en-MY" sz="10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Peening Technology for Stress Relief Technology </a:t>
                      </a:r>
                      <a:endParaRPr lang="en-MY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704" marR="95704" marT="47852" marB="478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MY" sz="1000" baseline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704" marR="95704" marT="47852" marB="478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MY" sz="1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The</a:t>
                      </a:r>
                      <a:r>
                        <a:rPr lang="en-MY" sz="10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technology was tested in various application as a stress relief technology 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10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Welded Joint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10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Parent metal</a:t>
                      </a:r>
                      <a:endParaRPr lang="en-MY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704" marR="95704" marT="47852" marB="478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53459163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527915"/>
              </p:ext>
            </p:extLst>
          </p:nvPr>
        </p:nvGraphicFramePr>
        <p:xfrm>
          <a:off x="138012" y="3330053"/>
          <a:ext cx="11256542" cy="22170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489">
                  <a:extLst>
                    <a:ext uri="{9D8B030D-6E8A-4147-A177-3AD203B41FA5}">
                      <a16:colId xmlns:a16="http://schemas.microsoft.com/office/drawing/2014/main" xmlns="" val="360250207"/>
                    </a:ext>
                  </a:extLst>
                </a:gridCol>
                <a:gridCol w="2510218">
                  <a:extLst>
                    <a:ext uri="{9D8B030D-6E8A-4147-A177-3AD203B41FA5}">
                      <a16:colId xmlns:a16="http://schemas.microsoft.com/office/drawing/2014/main" xmlns="" val="4253516618"/>
                    </a:ext>
                  </a:extLst>
                </a:gridCol>
                <a:gridCol w="1352354">
                  <a:extLst>
                    <a:ext uri="{9D8B030D-6E8A-4147-A177-3AD203B41FA5}">
                      <a16:colId xmlns:a16="http://schemas.microsoft.com/office/drawing/2014/main" xmlns="" val="4000123136"/>
                    </a:ext>
                  </a:extLst>
                </a:gridCol>
                <a:gridCol w="2381992">
                  <a:extLst>
                    <a:ext uri="{9D8B030D-6E8A-4147-A177-3AD203B41FA5}">
                      <a16:colId xmlns:a16="http://schemas.microsoft.com/office/drawing/2014/main" xmlns="" val="2511623581"/>
                    </a:ext>
                  </a:extLst>
                </a:gridCol>
                <a:gridCol w="4392489">
                  <a:extLst>
                    <a:ext uri="{9D8B030D-6E8A-4147-A177-3AD203B41FA5}">
                      <a16:colId xmlns:a16="http://schemas.microsoft.com/office/drawing/2014/main" xmlns="" val="4125771784"/>
                    </a:ext>
                  </a:extLst>
                </a:gridCol>
              </a:tblGrid>
              <a:tr h="765634">
                <a:tc>
                  <a:txBody>
                    <a:bodyPr/>
                    <a:lstStyle/>
                    <a:p>
                      <a:pPr algn="ctr"/>
                      <a:r>
                        <a:rPr lang="en-MY" sz="15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No.</a:t>
                      </a:r>
                    </a:p>
                  </a:txBody>
                  <a:tcPr marL="95704" marR="95704" marT="47852" marB="47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5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Specification/ Qualification</a:t>
                      </a:r>
                      <a:r>
                        <a:rPr lang="en-MY" sz="15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Factor System</a:t>
                      </a:r>
                      <a:endParaRPr lang="en-MY" sz="15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704" marR="95704" marT="47852" marB="47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5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Work</a:t>
                      </a:r>
                      <a:r>
                        <a:rPr lang="en-MY" sz="15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Activities Required</a:t>
                      </a:r>
                      <a:endParaRPr lang="en-MY" sz="15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704" marR="95704" marT="47852" marB="47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5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Test Conducted</a:t>
                      </a:r>
                    </a:p>
                  </a:txBody>
                  <a:tcPr marL="95704" marR="95704" marT="47852" marB="47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5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Result Achieved</a:t>
                      </a:r>
                    </a:p>
                  </a:txBody>
                  <a:tcPr marL="95704" marR="95704" marT="47852" marB="47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3715439"/>
                  </a:ext>
                </a:extLst>
              </a:tr>
              <a:tr h="1435564">
                <a:tc>
                  <a:txBody>
                    <a:bodyPr/>
                    <a:lstStyle/>
                    <a:p>
                      <a:pPr algn="ctr"/>
                      <a:r>
                        <a:rPr lang="en-MY" sz="15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704" marR="95704" marT="47852" marB="478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MY" sz="1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Ultrasonic Peening Technology for Stress Relief Technology </a:t>
                      </a:r>
                    </a:p>
                  </a:txBody>
                  <a:tcPr marL="95704" marR="95704" marT="47852" marB="478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MY" sz="1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Commercial</a:t>
                      </a:r>
                      <a:r>
                        <a:rPr lang="en-MY" sz="10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Work: </a:t>
                      </a:r>
                    </a:p>
                    <a:p>
                      <a:pPr algn="just"/>
                      <a:r>
                        <a:rPr lang="en-MY" sz="10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FPSO Structure  </a:t>
                      </a:r>
                    </a:p>
                    <a:p>
                      <a:pPr algn="just"/>
                      <a:endParaRPr lang="en-MY" sz="1000" baseline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just"/>
                      <a:endParaRPr lang="en-MY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endParaRPr lang="en-MY" sz="15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704" marR="95704" marT="47852" marB="478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MY" sz="1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The</a:t>
                      </a:r>
                      <a:r>
                        <a:rPr lang="en-MY" sz="10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technology was conducted at various FPSO structure especially on welded joint.</a:t>
                      </a:r>
                      <a:endParaRPr lang="en-MY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704" marR="95704" marT="47852" marB="478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MY" sz="1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List of results achieved</a:t>
                      </a:r>
                      <a:endParaRPr lang="en-MY" sz="10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MY" sz="1000" b="0" i="0" u="none" strike="noStrike" kern="120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Fatigue Life Extension  by Ultrasonic Peening (Martinez, 2011)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en-MY" sz="100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Martinez, L. L. (2011). </a:t>
                      </a:r>
                      <a:r>
                        <a:rPr kumimoji="0" lang="en-MY" sz="1000" i="1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Life Extension of FPSO Structural Detail Using Ultrasonic Peening.</a:t>
                      </a:r>
                      <a:r>
                        <a:rPr kumimoji="0" lang="en-MY" sz="100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MY" sz="10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704" marR="95704" marT="47852" marB="478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53459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14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93353" y="238859"/>
            <a:ext cx="9091905" cy="558275"/>
          </a:xfrm>
          <a:prstGeom prst="rect">
            <a:avLst/>
          </a:prstGeom>
        </p:spPr>
        <p:txBody>
          <a:bodyPr vert="horz" lIns="95704" tIns="47852" rIns="95704" bIns="47852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B1A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957035">
              <a:defRPr/>
            </a:pPr>
            <a:r>
              <a:rPr lang="en-US" sz="2617" dirty="0"/>
              <a:t>Component TRL Analysis (Ultrasonic Peening </a:t>
            </a:r>
            <a:r>
              <a:rPr lang="en-US" sz="2617" dirty="0" smtClean="0"/>
              <a:t>Solution, UPS)</a:t>
            </a:r>
            <a:endParaRPr lang="en-US" sz="2617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665956" y="6597698"/>
            <a:ext cx="10367963" cy="420212"/>
          </a:xfrm>
        </p:spPr>
        <p:txBody>
          <a:bodyPr/>
          <a:lstStyle/>
          <a:p>
            <a:r>
              <a:rPr lang="en-US"/>
              <a:t>Internal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914415"/>
              </p:ext>
            </p:extLst>
          </p:nvPr>
        </p:nvGraphicFramePr>
        <p:xfrm>
          <a:off x="138012" y="1358771"/>
          <a:ext cx="8955728" cy="1622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6858">
                  <a:extLst>
                    <a:ext uri="{9D8B030D-6E8A-4147-A177-3AD203B41FA5}">
                      <a16:colId xmlns:a16="http://schemas.microsoft.com/office/drawing/2014/main" xmlns="" val="360250207"/>
                    </a:ext>
                  </a:extLst>
                </a:gridCol>
                <a:gridCol w="3687343">
                  <a:extLst>
                    <a:ext uri="{9D8B030D-6E8A-4147-A177-3AD203B41FA5}">
                      <a16:colId xmlns:a16="http://schemas.microsoft.com/office/drawing/2014/main" xmlns="" val="4253516618"/>
                    </a:ext>
                  </a:extLst>
                </a:gridCol>
                <a:gridCol w="753661">
                  <a:extLst>
                    <a:ext uri="{9D8B030D-6E8A-4147-A177-3AD203B41FA5}">
                      <a16:colId xmlns:a16="http://schemas.microsoft.com/office/drawing/2014/main" xmlns="" val="4000123136"/>
                    </a:ext>
                  </a:extLst>
                </a:gridCol>
                <a:gridCol w="3897866">
                  <a:extLst>
                    <a:ext uri="{9D8B030D-6E8A-4147-A177-3AD203B41FA5}">
                      <a16:colId xmlns:a16="http://schemas.microsoft.com/office/drawing/2014/main" xmlns="" val="2511623581"/>
                    </a:ext>
                  </a:extLst>
                </a:gridCol>
              </a:tblGrid>
              <a:tr h="345268">
                <a:tc>
                  <a:txBody>
                    <a:bodyPr/>
                    <a:lstStyle/>
                    <a:p>
                      <a:pPr algn="ctr"/>
                      <a:r>
                        <a:rPr lang="en-MY" sz="15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No.</a:t>
                      </a:r>
                    </a:p>
                  </a:txBody>
                  <a:tcPr marL="95704" marR="95704" marT="47852" marB="478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5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Component </a:t>
                      </a:r>
                    </a:p>
                  </a:txBody>
                  <a:tcPr marL="95704" marR="95704" marT="47852" marB="478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5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TRL</a:t>
                      </a:r>
                    </a:p>
                  </a:txBody>
                  <a:tcPr marL="95704" marR="95704" marT="47852" marB="478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5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TRL</a:t>
                      </a:r>
                      <a:r>
                        <a:rPr lang="en-MY" sz="15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Description</a:t>
                      </a:r>
                      <a:endParaRPr lang="en-MY" sz="15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704" marR="95704" marT="47852" marB="478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3715439"/>
                  </a:ext>
                </a:extLst>
              </a:tr>
              <a:tr h="1277017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704" marR="95704" marT="47852" marB="478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MY" sz="1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Ultrasonic</a:t>
                      </a:r>
                      <a:r>
                        <a:rPr lang="en-MY" sz="10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Peening Solution for Stress Relief and Measurement Technology </a:t>
                      </a:r>
                      <a:endParaRPr lang="en-MY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704" marR="95704" marT="47852" marB="478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95704" marR="95704" marT="47852" marB="478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MY" sz="1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The</a:t>
                      </a:r>
                      <a:r>
                        <a:rPr lang="en-MY" sz="10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technology was tested in several field trial conducted: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10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Welded Joint (RSRM </a:t>
                      </a:r>
                      <a:r>
                        <a:rPr lang="en-MY" sz="1000" baseline="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Ultrasonics</a:t>
                      </a:r>
                      <a:r>
                        <a:rPr lang="en-MY" sz="10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GmbH)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10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Parent metal (Petronas COE)</a:t>
                      </a:r>
                      <a:endParaRPr lang="en-MY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704" marR="95704" marT="47852" marB="478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53459163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41552"/>
              </p:ext>
            </p:extLst>
          </p:nvPr>
        </p:nvGraphicFramePr>
        <p:xfrm>
          <a:off x="138012" y="3140967"/>
          <a:ext cx="11400557" cy="3330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9357">
                  <a:extLst>
                    <a:ext uri="{9D8B030D-6E8A-4147-A177-3AD203B41FA5}">
                      <a16:colId xmlns:a16="http://schemas.microsoft.com/office/drawing/2014/main" xmlns="" val="360250207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4253516618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4000123136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2511623581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xmlns="" val="4125771784"/>
                    </a:ext>
                  </a:extLst>
                </a:gridCol>
              </a:tblGrid>
              <a:tr h="1100766">
                <a:tc>
                  <a:txBody>
                    <a:bodyPr/>
                    <a:lstStyle/>
                    <a:p>
                      <a:pPr algn="ctr"/>
                      <a:r>
                        <a:rPr lang="en-MY" sz="15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No.</a:t>
                      </a:r>
                    </a:p>
                  </a:txBody>
                  <a:tcPr marL="95704" marR="95704" marT="47852" marB="47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5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Specification/ Qualification</a:t>
                      </a:r>
                      <a:r>
                        <a:rPr lang="en-MY" sz="15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Factor System</a:t>
                      </a:r>
                      <a:endParaRPr lang="en-MY" sz="15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704" marR="95704" marT="47852" marB="47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5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Work</a:t>
                      </a:r>
                      <a:r>
                        <a:rPr lang="en-MY" sz="15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Activities Required</a:t>
                      </a:r>
                      <a:endParaRPr lang="en-MY" sz="15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704" marR="95704" marT="47852" marB="47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5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Test Conducted</a:t>
                      </a:r>
                    </a:p>
                  </a:txBody>
                  <a:tcPr marL="95704" marR="95704" marT="47852" marB="47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5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Result Achieved</a:t>
                      </a:r>
                    </a:p>
                  </a:txBody>
                  <a:tcPr marL="95704" marR="95704" marT="47852" marB="47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3715439"/>
                  </a:ext>
                </a:extLst>
              </a:tr>
              <a:tr h="1435564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704" marR="95704" marT="47852" marB="478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MY" sz="1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Ultrasonic</a:t>
                      </a:r>
                      <a:r>
                        <a:rPr lang="en-MY" sz="10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Peening Solution for Stress Relief and Measurement Technology </a:t>
                      </a:r>
                      <a:endParaRPr lang="en-MY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704" marR="95704" marT="47852" marB="478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MY" sz="1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Commercial Work:</a:t>
                      </a:r>
                    </a:p>
                    <a:p>
                      <a:pPr marL="228600" indent="-228600" algn="just">
                        <a:buAutoNum type="arabicPeriod"/>
                      </a:pPr>
                      <a:r>
                        <a:rPr lang="en-MY" sz="10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Commercial work are carried out at </a:t>
                      </a:r>
                      <a:r>
                        <a:rPr lang="en-MY" sz="10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RSRM </a:t>
                      </a:r>
                      <a:r>
                        <a:rPr lang="en-MY" sz="1000" b="1" baseline="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Ultrasonics</a:t>
                      </a:r>
                      <a:r>
                        <a:rPr lang="en-MY" sz="10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GmbH</a:t>
                      </a:r>
                      <a:r>
                        <a:rPr lang="en-MY" sz="10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c/o </a:t>
                      </a:r>
                      <a:r>
                        <a:rPr lang="en-MY" sz="1000" baseline="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Eberli</a:t>
                      </a:r>
                      <a:r>
                        <a:rPr lang="en-MY" sz="10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MY" sz="1000" baseline="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Sarnen</a:t>
                      </a:r>
                      <a:r>
                        <a:rPr lang="en-MY" sz="10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AG </a:t>
                      </a:r>
                      <a:r>
                        <a:rPr lang="en-MY" sz="1000" baseline="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Feldstrasses</a:t>
                      </a:r>
                      <a:r>
                        <a:rPr lang="en-MY" sz="10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2, 6060 </a:t>
                      </a:r>
                      <a:r>
                        <a:rPr lang="en-MY" sz="1000" baseline="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Sarnen</a:t>
                      </a:r>
                      <a:r>
                        <a:rPr lang="en-MY" sz="10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SWITZERLAND</a:t>
                      </a:r>
                    </a:p>
                    <a:p>
                      <a:pPr marL="228600" indent="-228600" algn="just">
                        <a:buAutoNum type="arabicPeriod"/>
                      </a:pPr>
                      <a:r>
                        <a:rPr lang="en-MY" sz="10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Inspection is carried out at </a:t>
                      </a:r>
                      <a:r>
                        <a:rPr lang="en-MY" sz="10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MRA International </a:t>
                      </a:r>
                      <a:r>
                        <a:rPr lang="en-MY" sz="1000" b="1" baseline="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Sdn</a:t>
                      </a:r>
                      <a:r>
                        <a:rPr lang="en-MY" sz="10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MY" sz="1000" b="1" baseline="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Bhd</a:t>
                      </a:r>
                      <a:r>
                        <a:rPr lang="en-MY" sz="10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Cyberjaya</a:t>
                      </a:r>
                    </a:p>
                    <a:p>
                      <a:pPr marL="228600" indent="-228600" algn="just">
                        <a:buAutoNum type="arabicPeriod"/>
                      </a:pPr>
                      <a:r>
                        <a:rPr lang="en-MY" sz="10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 compare the efficiency of Ultrasonic Peening Solution.</a:t>
                      </a:r>
                    </a:p>
                    <a:p>
                      <a:pPr algn="just"/>
                      <a:endParaRPr lang="en-MY" sz="1000" baseline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just"/>
                      <a:endParaRPr lang="en-MY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endParaRPr lang="en-MY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704" marR="95704" marT="47852" marB="478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n-MY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RSRM</a:t>
                      </a:r>
                      <a:r>
                        <a:rPr lang="en-MY" sz="10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MY" sz="1000" b="1" baseline="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Ultrasonics</a:t>
                      </a:r>
                      <a:r>
                        <a:rPr lang="en-MY" sz="10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GmbH</a:t>
                      </a:r>
                      <a:r>
                        <a:rPr lang="en-MY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:</a:t>
                      </a:r>
                    </a:p>
                    <a:p>
                      <a:pPr marL="0" indent="0">
                        <a:buNone/>
                      </a:pPr>
                      <a:r>
                        <a:rPr lang="en-MY" sz="1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Objective:</a:t>
                      </a:r>
                      <a:r>
                        <a:rPr lang="en-MY" sz="10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to assess the reduction of stress condition after UPS treatment at welded joint</a:t>
                      </a:r>
                    </a:p>
                    <a:p>
                      <a:pPr marL="0" indent="0">
                        <a:buNone/>
                      </a:pPr>
                      <a:endParaRPr lang="en-MY" sz="1000" baseline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MY" sz="10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 MRA International:</a:t>
                      </a:r>
                    </a:p>
                    <a:p>
                      <a:pPr marL="0" indent="0">
                        <a:buNone/>
                      </a:pPr>
                      <a:r>
                        <a:rPr lang="en-MY" sz="10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Objective: to assess the reduction of stress condition after UPS treatment at parent metal </a:t>
                      </a:r>
                      <a:endParaRPr lang="en-MY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704" marR="95704" marT="47852" marB="478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MY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List of results achieved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  <a:r>
                        <a:rPr lang="en-MY" sz="100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UPS manages to reduce stress concentration zone areas up to 80%  at the welded joint area.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100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 UPS manages to reduce stress concentration zone areas up to 80% on parent metal.</a:t>
                      </a:r>
                      <a:endParaRPr lang="en-MY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MY" sz="1500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704" marR="95704" marT="47852" marB="478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53459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793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21345" y="238859"/>
            <a:ext cx="8613384" cy="558275"/>
          </a:xfrm>
          <a:prstGeom prst="rect">
            <a:avLst/>
          </a:prstGeom>
        </p:spPr>
        <p:txBody>
          <a:bodyPr vert="horz" lIns="95704" tIns="47852" rIns="95704" bIns="47852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B1A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957035">
              <a:defRPr/>
            </a:pPr>
            <a:r>
              <a:rPr lang="en-US" sz="2617" dirty="0" smtClean="0"/>
              <a:t>UPS Deployment Result</a:t>
            </a:r>
            <a:endParaRPr lang="en-US" sz="2617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665956" y="6597698"/>
            <a:ext cx="10367963" cy="420212"/>
          </a:xfrm>
        </p:spPr>
        <p:txBody>
          <a:bodyPr/>
          <a:lstStyle/>
          <a:p>
            <a:r>
              <a:rPr lang="en-US" dirty="0" smtClean="0"/>
              <a:t>Internal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12229"/>
              </p:ext>
            </p:extLst>
          </p:nvPr>
        </p:nvGraphicFramePr>
        <p:xfrm>
          <a:off x="161305" y="1201681"/>
          <a:ext cx="11377262" cy="5438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3672408"/>
                <a:gridCol w="1584176"/>
                <a:gridCol w="423221"/>
                <a:gridCol w="4257297"/>
              </a:tblGrid>
              <a:tr h="449169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Project</a:t>
                      </a:r>
                      <a:endParaRPr lang="ms-MY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Fatigue Life Extension of FPSO Structure by Ultrasonic Peening Solution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8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8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130078">
                <a:tc>
                  <a:txBody>
                    <a:bodyPr/>
                    <a:lstStyle/>
                    <a:p>
                      <a:r>
                        <a:rPr lang="ms-MY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Contractor</a:t>
                      </a:r>
                      <a:endParaRPr lang="ms-MY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RSRM Ultrasonic GmbH</a:t>
                      </a:r>
                    </a:p>
                    <a:p>
                      <a:r>
                        <a:rPr lang="en-MY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c/o </a:t>
                      </a:r>
                      <a:r>
                        <a:rPr lang="en-MY" sz="1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Eberli</a:t>
                      </a:r>
                      <a:r>
                        <a:rPr lang="en-MY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MY" sz="1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Sarnen</a:t>
                      </a:r>
                      <a:r>
                        <a:rPr lang="en-MY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AG,</a:t>
                      </a:r>
                    </a:p>
                    <a:p>
                      <a:r>
                        <a:rPr lang="en-MY" sz="1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Feldstrasse</a:t>
                      </a:r>
                      <a:r>
                        <a:rPr lang="en-MY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2,</a:t>
                      </a:r>
                    </a:p>
                    <a:p>
                      <a:r>
                        <a:rPr lang="en-MY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6060 </a:t>
                      </a:r>
                      <a:r>
                        <a:rPr lang="en-MY" sz="1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Sarnen</a:t>
                      </a:r>
                      <a:r>
                        <a:rPr lang="en-MY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,</a:t>
                      </a:r>
                    </a:p>
                    <a:p>
                      <a:r>
                        <a:rPr lang="en-MY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Switzerland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Location</a:t>
                      </a:r>
                      <a:r>
                        <a:rPr lang="ms-MY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ms-MY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Project</a:t>
                      </a:r>
                    </a:p>
                    <a:p>
                      <a:endParaRPr lang="en-MY" sz="1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190 km east of the city of Aberdeen, Scotland</a:t>
                      </a:r>
                      <a:endParaRPr lang="en-MY" sz="14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en-MY" sz="1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ms-MY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Objective</a:t>
                      </a:r>
                      <a:endParaRPr lang="ms-MY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To extend the fatigue life of the pallet stool brackets on the cargo deck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564126">
                <a:tc>
                  <a:txBody>
                    <a:bodyPr/>
                    <a:lstStyle/>
                    <a:p>
                      <a:r>
                        <a:rPr lang="ms-MY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Result</a:t>
                      </a:r>
                      <a:endParaRPr lang="ms-MY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UPS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was used on the side welds of the shape modified bracket, to ensure crack would not occur there.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UPS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increases fatigue life of a weld by up to five times when compared to the fatigue life in the as-welded condition. The weld quality uncertainties if any, could be then improved by the ultrasonic peening treatment.</a:t>
                      </a:r>
                      <a:endParaRPr lang="ms-MY" sz="1400" dirty="0" smtClean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ms-MY" dirty="0" smtClean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ms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ms-MY" dirty="0" smtClean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907301">
                <a:tc>
                  <a:txBody>
                    <a:bodyPr/>
                    <a:lstStyle/>
                    <a:p>
                      <a:r>
                        <a:rPr lang="ms-MY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Advantages</a:t>
                      </a:r>
                      <a:endParaRPr lang="ms-MY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266700" indent="-266700">
                        <a:buSzPct val="79000"/>
                        <a:buFont typeface="Arial" panose="020B0604020202020204" pitchFamily="34" charset="0"/>
                        <a:buChar char="•"/>
                      </a:pPr>
                      <a:r>
                        <a:rPr lang="en-MY" sz="1400" dirty="0" smtClean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Preventing fatigue cracking and maintain the structural integrity</a:t>
                      </a:r>
                    </a:p>
                    <a:p>
                      <a:pPr marL="266700" indent="-266700">
                        <a:buSzPct val="79000"/>
                        <a:buFont typeface="Arial" panose="020B0604020202020204" pitchFamily="34" charset="0"/>
                        <a:buChar char="•"/>
                      </a:pPr>
                      <a:r>
                        <a:rPr lang="en-MY" sz="1400" dirty="0" smtClean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UP</a:t>
                      </a:r>
                      <a:r>
                        <a:rPr lang="en-MY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 </a:t>
                      </a:r>
                      <a:r>
                        <a:rPr lang="en-MY" sz="1400" dirty="0" smtClean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extended fatigue life of the treated welded five time</a:t>
                      </a:r>
                    </a:p>
                    <a:p>
                      <a:pPr marL="266700" indent="-266700">
                        <a:buSzPct val="79000"/>
                        <a:buFont typeface="Arial" panose="020B0604020202020204" pitchFamily="34" charset="0"/>
                        <a:buChar char="•"/>
                      </a:pPr>
                      <a:r>
                        <a:rPr lang="en-MY" sz="1400" dirty="0" smtClean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UPS</a:t>
                      </a:r>
                      <a:r>
                        <a:rPr lang="en-MY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MY" sz="1400" dirty="0" smtClean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save time and money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66700" indent="-266700">
                        <a:buSzPct val="79000"/>
                        <a:buFont typeface="Arial" panose="020B0604020202020204" pitchFamily="34" charset="0"/>
                        <a:buChar char="•"/>
                      </a:pPr>
                      <a:endParaRPr lang="en-MY" sz="1800" dirty="0" smtClean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66700" indent="-266700">
                        <a:buSzPct val="79000"/>
                        <a:buFont typeface="Arial" panose="020B0604020202020204" pitchFamily="34" charset="0"/>
                        <a:buChar char="•"/>
                      </a:pPr>
                      <a:endParaRPr lang="en-MY" sz="1800" dirty="0" smtClean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7085" y="3212976"/>
            <a:ext cx="4689327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9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21345" y="238859"/>
            <a:ext cx="8613384" cy="558275"/>
          </a:xfrm>
          <a:prstGeom prst="rect">
            <a:avLst/>
          </a:prstGeom>
        </p:spPr>
        <p:txBody>
          <a:bodyPr vert="horz" lIns="95704" tIns="47852" rIns="95704" bIns="47852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B1A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957035">
              <a:defRPr/>
            </a:pPr>
            <a:r>
              <a:rPr lang="en-US" sz="2617" dirty="0" smtClean="0"/>
              <a:t>UPS Deployment Result</a:t>
            </a:r>
            <a:endParaRPr lang="en-US" sz="2617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665956" y="6597698"/>
            <a:ext cx="10367963" cy="420212"/>
          </a:xfrm>
        </p:spPr>
        <p:txBody>
          <a:bodyPr/>
          <a:lstStyle/>
          <a:p>
            <a:r>
              <a:rPr lang="en-US" dirty="0" smtClean="0"/>
              <a:t>Internal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873333"/>
              </p:ext>
            </p:extLst>
          </p:nvPr>
        </p:nvGraphicFramePr>
        <p:xfrm>
          <a:off x="161305" y="1201681"/>
          <a:ext cx="11377262" cy="5582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3672408"/>
                <a:gridCol w="1008112"/>
                <a:gridCol w="999285"/>
                <a:gridCol w="4257297"/>
              </a:tblGrid>
              <a:tr h="449169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Project</a:t>
                      </a:r>
                      <a:endParaRPr lang="ms-MY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333333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Ultrasonic Peening Field Trial</a:t>
                      </a:r>
                      <a:endParaRPr lang="en-MY" sz="1800" dirty="0" smtClean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8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8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37990">
                <a:tc>
                  <a:txBody>
                    <a:bodyPr/>
                    <a:lstStyle/>
                    <a:p>
                      <a:r>
                        <a:rPr lang="ms-MY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Contractor</a:t>
                      </a:r>
                      <a:endParaRPr lang="ms-MY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4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MRA International </a:t>
                      </a:r>
                      <a:r>
                        <a:rPr lang="en-MY" sz="1400" dirty="0" err="1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Sdn</a:t>
                      </a:r>
                      <a:r>
                        <a:rPr lang="en-MY" sz="14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MY" sz="1400" dirty="0" err="1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Bhd</a:t>
                      </a:r>
                      <a:endParaRPr lang="en-MY" sz="1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Location</a:t>
                      </a:r>
                      <a:r>
                        <a:rPr lang="ms-MY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ms-MY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Project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 err="1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Cyberjaya</a:t>
                      </a:r>
                      <a:endParaRPr lang="en-MY" sz="1400" dirty="0" smtClean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ms-MY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Objective</a:t>
                      </a:r>
                      <a:endParaRPr lang="ms-MY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 determine critical stress concentration zones (SCZs) area on the parent metal utilizing Stress Measurement method. </a:t>
                      </a:r>
                    </a:p>
                    <a:p>
                      <a:pPr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 conduct stress relief treatment on the critical SCZs location using Ultrasonic Peening. </a:t>
                      </a:r>
                    </a:p>
                    <a:p>
                      <a:pPr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 determine the effectiveness of Ultrasonic Peening in reducing the critical SCZs location.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564126">
                <a:tc>
                  <a:txBody>
                    <a:bodyPr/>
                    <a:lstStyle/>
                    <a:p>
                      <a:r>
                        <a:rPr lang="ms-MY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Result</a:t>
                      </a:r>
                      <a:endParaRPr lang="ms-MY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sz="14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UPS successfully to reduce stress concentration zone areas up to 80% on parent metal.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ms-MY" sz="1400" dirty="0" smtClean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ms-MY" dirty="0" smtClean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ms-MY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ms-MY" dirty="0" smtClean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907301">
                <a:tc>
                  <a:txBody>
                    <a:bodyPr/>
                    <a:lstStyle/>
                    <a:p>
                      <a:r>
                        <a:rPr lang="ms-MY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Advantages</a:t>
                      </a:r>
                      <a:endParaRPr lang="ms-MY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UPS reduce the residual stress occur on parent metal by 80%.</a:t>
                      </a:r>
                      <a:r>
                        <a:rPr lang="en-MY" sz="14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Reduction of stress value is significant with removal of external strain and coating removal</a:t>
                      </a:r>
                      <a:endParaRPr lang="en-US" sz="1400" dirty="0" smtClean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UPS improve the strength of the parent metal</a:t>
                      </a:r>
                      <a:r>
                        <a:rPr lang="en-US" sz="1400" baseline="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and </a:t>
                      </a:r>
                      <a:r>
                        <a:rPr lang="en-US" sz="14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increase the hardness of the parent metal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UPS can increase fatigue strength of the parent metal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UPS can improve of brittle fracture of the parent metal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UPS can increase of corrosion resistance in the parent metal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66700" indent="-266700">
                        <a:buSzPct val="79000"/>
                        <a:buFont typeface="Arial" panose="020B0604020202020204" pitchFamily="34" charset="0"/>
                        <a:buChar char="•"/>
                      </a:pPr>
                      <a:endParaRPr lang="en-MY" sz="1800" dirty="0" smtClean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66700" indent="-266700">
                        <a:buSzPct val="79000"/>
                        <a:buFont typeface="Arial" panose="020B0604020202020204" pitchFamily="34" charset="0"/>
                        <a:buChar char="•"/>
                      </a:pPr>
                      <a:endParaRPr lang="en-MY" sz="1800" dirty="0" smtClean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3993" y="2883724"/>
            <a:ext cx="5040560" cy="2414613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/>
          <a:srcRect b="3561"/>
          <a:stretch/>
        </p:blipFill>
        <p:spPr>
          <a:xfrm>
            <a:off x="1745481" y="3350741"/>
            <a:ext cx="4392488" cy="195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4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6"/>
          <p:cNvSpPr txBox="1">
            <a:spLocks/>
          </p:cNvSpPr>
          <p:nvPr/>
        </p:nvSpPr>
        <p:spPr>
          <a:xfrm>
            <a:off x="449337" y="1124744"/>
            <a:ext cx="10508860" cy="6336704"/>
          </a:xfrm>
          <a:prstGeom prst="rect">
            <a:avLst/>
          </a:prstGeom>
        </p:spPr>
        <p:txBody>
          <a:bodyPr vert="horz" lIns="95704" tIns="47852" rIns="95704" bIns="47852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9073" indent="-299073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93" b="1" dirty="0">
                <a:solidFill>
                  <a:srgbClr val="333333"/>
                </a:solidFill>
              </a:rPr>
              <a:t>UPS is successfully developed, tested and qualified as  a solution that provides assurance in stress relief on ferro-magnetic material especially for welded joint and parent metal area</a:t>
            </a:r>
            <a:r>
              <a:rPr lang="en-US" sz="2093" b="1" dirty="0" smtClean="0">
                <a:solidFill>
                  <a:srgbClr val="333333"/>
                </a:solidFill>
              </a:rPr>
              <a:t>.</a:t>
            </a:r>
          </a:p>
          <a:p>
            <a:pPr marL="299073" indent="-299073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93" b="1" dirty="0" smtClean="0">
                <a:solidFill>
                  <a:srgbClr val="333333"/>
                </a:solidFill>
              </a:rPr>
              <a:t>TRLC </a:t>
            </a:r>
            <a:r>
              <a:rPr lang="en-US" sz="2093" b="1" dirty="0">
                <a:solidFill>
                  <a:srgbClr val="333333"/>
                </a:solidFill>
              </a:rPr>
              <a:t>to endorsed the UPS at TRL </a:t>
            </a:r>
            <a:r>
              <a:rPr lang="en-US" sz="2093" b="1" dirty="0" smtClean="0">
                <a:solidFill>
                  <a:srgbClr val="333333"/>
                </a:solidFill>
              </a:rPr>
              <a:t>7.</a:t>
            </a:r>
            <a:endParaRPr lang="en-US" sz="2093" b="1" dirty="0">
              <a:solidFill>
                <a:srgbClr val="333333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49337" y="238859"/>
            <a:ext cx="8613384" cy="558275"/>
          </a:xfrm>
          <a:prstGeom prst="rect">
            <a:avLst/>
          </a:prstGeom>
        </p:spPr>
        <p:txBody>
          <a:bodyPr vert="horz" lIns="95704" tIns="47852" rIns="95704" bIns="47852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B1A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sz="2617" dirty="0"/>
              <a:t>Conclusions &amp; Recommendations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665956" y="6597698"/>
            <a:ext cx="10367963" cy="420212"/>
          </a:xfrm>
        </p:spPr>
        <p:txBody>
          <a:bodyPr/>
          <a:lstStyle/>
          <a:p>
            <a:r>
              <a:rPr lang="en-US" dirty="0"/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359769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49738" y="2910602"/>
            <a:ext cx="6468505" cy="895228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Thank You</a:t>
            </a:r>
          </a:p>
        </p:txBody>
      </p:sp>
      <p:sp>
        <p:nvSpPr>
          <p:cNvPr id="2" name="BJPseudoFooter"/>
          <p:cNvSpPr txBox="1"/>
          <p:nvPr>
            <p:custDataLst>
              <p:tags r:id="rId1"/>
            </p:custDataLst>
          </p:nvPr>
        </p:nvSpPr>
        <p:spPr>
          <a:xfrm>
            <a:off x="809377" y="6525344"/>
            <a:ext cx="10102117" cy="18896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628">
                <a:solidFill>
                  <a:srgbClr val="000000"/>
                </a:solidFill>
                <a:latin typeface="Verdana" panose="020B060403050404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207753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4936" t="21614" r="31647" b="32634"/>
          <a:stretch/>
        </p:blipFill>
        <p:spPr>
          <a:xfrm>
            <a:off x="233313" y="1412776"/>
            <a:ext cx="4820157" cy="37102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654" t="68064" r="27731" b="7465"/>
          <a:stretch/>
        </p:blipFill>
        <p:spPr>
          <a:xfrm>
            <a:off x="4679797" y="2562785"/>
            <a:ext cx="6642748" cy="214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572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6"/>
          <p:cNvSpPr txBox="1">
            <a:spLocks/>
          </p:cNvSpPr>
          <p:nvPr/>
        </p:nvSpPr>
        <p:spPr>
          <a:xfrm>
            <a:off x="1125805" y="1314382"/>
            <a:ext cx="8613384" cy="1754578"/>
          </a:xfrm>
          <a:prstGeom prst="rect">
            <a:avLst/>
          </a:prstGeom>
        </p:spPr>
        <p:txBody>
          <a:bodyPr vert="horz" lIns="95704" tIns="47852" rIns="95704" bIns="47852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9073" indent="-299073" defTabSz="957035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93" b="1" dirty="0">
                <a:solidFill>
                  <a:srgbClr val="333333"/>
                </a:solidFill>
              </a:rPr>
              <a:t>Presentation objective</a:t>
            </a:r>
          </a:p>
          <a:p>
            <a:pPr marL="299073" indent="-299073" defTabSz="957035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93" b="1" dirty="0">
                <a:solidFill>
                  <a:srgbClr val="333333"/>
                </a:solidFill>
              </a:rPr>
              <a:t>Executive summary</a:t>
            </a:r>
          </a:p>
          <a:p>
            <a:pPr marL="299073" indent="-299073" defTabSz="957035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93" b="1" dirty="0" smtClean="0">
                <a:solidFill>
                  <a:srgbClr val="333333"/>
                </a:solidFill>
              </a:rPr>
              <a:t>Background</a:t>
            </a:r>
            <a:endParaRPr lang="en-US" sz="2093" b="1" dirty="0">
              <a:solidFill>
                <a:srgbClr val="333333"/>
              </a:solidFill>
            </a:endParaRPr>
          </a:p>
          <a:p>
            <a:pPr marL="299073" indent="-299073" defTabSz="957035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93" b="1" dirty="0">
                <a:solidFill>
                  <a:srgbClr val="333333"/>
                </a:solidFill>
              </a:rPr>
              <a:t>Workflow</a:t>
            </a:r>
          </a:p>
          <a:p>
            <a:pPr marL="299073" indent="-299073" defTabSz="957035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93" b="1" dirty="0">
                <a:solidFill>
                  <a:srgbClr val="333333"/>
                </a:solidFill>
              </a:rPr>
              <a:t>Results</a:t>
            </a:r>
          </a:p>
          <a:p>
            <a:pPr marL="299073" indent="-299073" defTabSz="957035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93" b="1" dirty="0">
                <a:solidFill>
                  <a:srgbClr val="333333"/>
                </a:solidFill>
              </a:rPr>
              <a:t>Conclusions &amp; Recommendations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44477" y="238859"/>
            <a:ext cx="8613384" cy="558275"/>
          </a:xfrm>
          <a:prstGeom prst="rect">
            <a:avLst/>
          </a:prstGeom>
        </p:spPr>
        <p:txBody>
          <a:bodyPr vert="horz" lIns="95704" tIns="47852" rIns="95704" bIns="47852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B1A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957035">
              <a:defRPr/>
            </a:pPr>
            <a:r>
              <a:rPr lang="en-US" sz="2617" dirty="0"/>
              <a:t>Presentation outline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665956" y="6597698"/>
            <a:ext cx="10367963" cy="420212"/>
          </a:xfrm>
        </p:spPr>
        <p:txBody>
          <a:bodyPr/>
          <a:lstStyle/>
          <a:p>
            <a:r>
              <a:rPr lang="en-US"/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255943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l="25316" t="24767" r="40168" b="28825"/>
          <a:stretch/>
        </p:blipFill>
        <p:spPr>
          <a:xfrm>
            <a:off x="1889497" y="620688"/>
            <a:ext cx="7848872" cy="593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642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029" t="21595" r="39625" b="34189"/>
          <a:stretch/>
        </p:blipFill>
        <p:spPr>
          <a:xfrm>
            <a:off x="305321" y="2045596"/>
            <a:ext cx="5832648" cy="41022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7200" t="24254" r="34613" b="41534"/>
          <a:stretch/>
        </p:blipFill>
        <p:spPr>
          <a:xfrm>
            <a:off x="6171345" y="2314509"/>
            <a:ext cx="5223211" cy="35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90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3" name="Content Placeholder 3"/>
          <p:cNvPicPr>
            <a:picLocks noGrp="1" noChangeAspect="1"/>
          </p:cNvPicPr>
          <p:nvPr/>
        </p:nvPicPr>
        <p:blipFill rotWithShape="1">
          <a:blip r:embed="rId3"/>
          <a:srcRect l="12163" t="49258" r="29747" b="8029"/>
          <a:stretch/>
        </p:blipFill>
        <p:spPr>
          <a:xfrm>
            <a:off x="1097409" y="2132856"/>
            <a:ext cx="9754071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724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6A2BC42-5FDB-49B4-8889-9F5BCFE332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" t="6947" r="13314"/>
          <a:stretch/>
        </p:blipFill>
        <p:spPr>
          <a:xfrm>
            <a:off x="1169417" y="836712"/>
            <a:ext cx="9289032" cy="545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272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45" y="1268760"/>
            <a:ext cx="10564529" cy="5085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18604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6"/>
          <p:cNvSpPr txBox="1">
            <a:spLocks/>
          </p:cNvSpPr>
          <p:nvPr/>
        </p:nvSpPr>
        <p:spPr>
          <a:xfrm>
            <a:off x="640420" y="1168019"/>
            <a:ext cx="11258189" cy="2122526"/>
          </a:xfrm>
          <a:prstGeom prst="rect">
            <a:avLst/>
          </a:prstGeom>
        </p:spPr>
        <p:txBody>
          <a:bodyPr vert="horz" lIns="95704" tIns="47852" rIns="95704" bIns="47852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en-MY" sz="1900" b="1" dirty="0"/>
          </a:p>
          <a:p>
            <a:pPr>
              <a:lnSpc>
                <a:spcPct val="150000"/>
              </a:lnSpc>
              <a:defRPr/>
            </a:pP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93353" y="238859"/>
            <a:ext cx="8613384" cy="558275"/>
          </a:xfrm>
          <a:prstGeom prst="rect">
            <a:avLst/>
          </a:prstGeom>
        </p:spPr>
        <p:txBody>
          <a:bodyPr vert="horz" lIns="95704" tIns="47852" rIns="95704" bIns="47852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B1A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957035">
              <a:defRPr/>
            </a:pPr>
            <a:r>
              <a:rPr lang="en-US" sz="2617" dirty="0"/>
              <a:t>Result / </a:t>
            </a:r>
            <a:r>
              <a:rPr lang="en-US" sz="2617" dirty="0" smtClean="0"/>
              <a:t>Finding</a:t>
            </a:r>
            <a:endParaRPr lang="en-US" sz="2617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665956" y="6597698"/>
            <a:ext cx="10367963" cy="420212"/>
          </a:xfrm>
        </p:spPr>
        <p:txBody>
          <a:bodyPr/>
          <a:lstStyle/>
          <a:p>
            <a:r>
              <a:rPr lang="en-US" dirty="0"/>
              <a:t>Internal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61" y="1700808"/>
            <a:ext cx="10757124" cy="1872208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5561905" y="3686677"/>
            <a:ext cx="432048" cy="504056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183" y="4545212"/>
            <a:ext cx="10757124" cy="18722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5956" y="1928979"/>
            <a:ext cx="1079525" cy="126175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ectangle 10"/>
          <p:cNvSpPr/>
          <p:nvPr/>
        </p:nvSpPr>
        <p:spPr>
          <a:xfrm>
            <a:off x="2249537" y="1951226"/>
            <a:ext cx="1728192" cy="126175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Rectangle 11"/>
          <p:cNvSpPr/>
          <p:nvPr/>
        </p:nvSpPr>
        <p:spPr>
          <a:xfrm>
            <a:off x="5273873" y="1939438"/>
            <a:ext cx="1152128" cy="126175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Rectangle 12"/>
          <p:cNvSpPr/>
          <p:nvPr/>
        </p:nvSpPr>
        <p:spPr>
          <a:xfrm>
            <a:off x="9378329" y="1928979"/>
            <a:ext cx="1152128" cy="126175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9" name="Rectangle 18"/>
          <p:cNvSpPr/>
          <p:nvPr/>
        </p:nvSpPr>
        <p:spPr>
          <a:xfrm>
            <a:off x="674077" y="4776338"/>
            <a:ext cx="1079525" cy="126175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0" name="Rectangle 19"/>
          <p:cNvSpPr/>
          <p:nvPr/>
        </p:nvSpPr>
        <p:spPr>
          <a:xfrm>
            <a:off x="2249537" y="4759538"/>
            <a:ext cx="1728192" cy="126175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1" name="Rectangle 20"/>
          <p:cNvSpPr/>
          <p:nvPr/>
        </p:nvSpPr>
        <p:spPr>
          <a:xfrm>
            <a:off x="5273873" y="4713356"/>
            <a:ext cx="1152128" cy="126175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2" name="Rectangle 21"/>
          <p:cNvSpPr/>
          <p:nvPr/>
        </p:nvSpPr>
        <p:spPr>
          <a:xfrm>
            <a:off x="9378329" y="4702897"/>
            <a:ext cx="1152128" cy="126175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3" name="Rectangle 22"/>
          <p:cNvSpPr/>
          <p:nvPr/>
        </p:nvSpPr>
        <p:spPr>
          <a:xfrm>
            <a:off x="8125250" y="1963173"/>
            <a:ext cx="592229" cy="123801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4" name="Rectangle 23"/>
          <p:cNvSpPr/>
          <p:nvPr/>
        </p:nvSpPr>
        <p:spPr>
          <a:xfrm>
            <a:off x="8125250" y="4783273"/>
            <a:ext cx="592229" cy="123801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5" name="TextBox 24"/>
          <p:cNvSpPr txBox="1"/>
          <p:nvPr/>
        </p:nvSpPr>
        <p:spPr>
          <a:xfrm>
            <a:off x="3581685" y="4217859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dirty="0" smtClean="0"/>
              <a:t>After </a:t>
            </a:r>
            <a:r>
              <a:rPr lang="en-MY" dirty="0"/>
              <a:t>UPS Treatment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5956" y="3862789"/>
            <a:ext cx="1295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MY" sz="1200" b="1" dirty="0"/>
              <a:t>Irregular surface on weld toe region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5956" y="1126485"/>
            <a:ext cx="1295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MY" sz="1200" b="1" dirty="0"/>
              <a:t>Irregular surface on weld toe region</a:t>
            </a:r>
          </a:p>
        </p:txBody>
      </p:sp>
      <p:cxnSp>
        <p:nvCxnSpPr>
          <p:cNvPr id="15" name="Elbow Connector 14"/>
          <p:cNvCxnSpPr>
            <a:stCxn id="27" idx="1"/>
          </p:cNvCxnSpPr>
          <p:nvPr/>
        </p:nvCxnSpPr>
        <p:spPr>
          <a:xfrm rot="10800000" flipH="1" flipV="1">
            <a:off x="665955" y="1449651"/>
            <a:ext cx="215429" cy="563536"/>
          </a:xfrm>
          <a:prstGeom prst="bentConnector4">
            <a:avLst>
              <a:gd name="adj1" fmla="val -106114"/>
              <a:gd name="adj2" fmla="val 7867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rot="10800000" flipH="1" flipV="1">
            <a:off x="646328" y="4161608"/>
            <a:ext cx="215429" cy="563536"/>
          </a:xfrm>
          <a:prstGeom prst="bentConnector4">
            <a:avLst>
              <a:gd name="adj1" fmla="val -106114"/>
              <a:gd name="adj2" fmla="val 7867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689697" y="134700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dirty="0" smtClean="0"/>
              <a:t>Before UPS </a:t>
            </a:r>
            <a:r>
              <a:rPr lang="en-MY" dirty="0"/>
              <a:t>Treatment</a:t>
            </a:r>
          </a:p>
        </p:txBody>
      </p:sp>
    </p:spTree>
    <p:extLst>
      <p:ext uri="{BB962C8B-B14F-4D97-AF65-F5344CB8AC3E}">
        <p14:creationId xmlns:p14="http://schemas.microsoft.com/office/powerpoint/2010/main" val="334159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6"/>
          <p:cNvSpPr txBox="1">
            <a:spLocks/>
          </p:cNvSpPr>
          <p:nvPr/>
        </p:nvSpPr>
        <p:spPr>
          <a:xfrm>
            <a:off x="640420" y="1168019"/>
            <a:ext cx="11258189" cy="2122526"/>
          </a:xfrm>
          <a:prstGeom prst="rect">
            <a:avLst/>
          </a:prstGeom>
        </p:spPr>
        <p:txBody>
          <a:bodyPr vert="horz" lIns="95704" tIns="47852" rIns="95704" bIns="47852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en-MY" sz="1900" b="1" dirty="0"/>
          </a:p>
          <a:p>
            <a:pPr>
              <a:lnSpc>
                <a:spcPct val="150000"/>
              </a:lnSpc>
              <a:defRPr/>
            </a:pP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93353" y="238859"/>
            <a:ext cx="8613384" cy="558275"/>
          </a:xfrm>
          <a:prstGeom prst="rect">
            <a:avLst/>
          </a:prstGeom>
        </p:spPr>
        <p:txBody>
          <a:bodyPr vert="horz" lIns="95704" tIns="47852" rIns="95704" bIns="47852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B1A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957035">
              <a:defRPr/>
            </a:pPr>
            <a:r>
              <a:rPr lang="en-US" sz="2617" dirty="0"/>
              <a:t>Result / </a:t>
            </a:r>
            <a:r>
              <a:rPr lang="en-US" sz="2617" dirty="0" smtClean="0"/>
              <a:t>Finding</a:t>
            </a:r>
            <a:endParaRPr lang="en-US" sz="2617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665956" y="6597698"/>
            <a:ext cx="10367963" cy="420212"/>
          </a:xfrm>
        </p:spPr>
        <p:txBody>
          <a:bodyPr/>
          <a:lstStyle/>
          <a:p>
            <a:r>
              <a:rPr lang="en-US" dirty="0"/>
              <a:t>Internal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596" y="1412776"/>
            <a:ext cx="9937104" cy="476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1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9833" y="6529091"/>
            <a:ext cx="11699875" cy="401489"/>
          </a:xfrm>
        </p:spPr>
        <p:txBody>
          <a:bodyPr/>
          <a:lstStyle/>
          <a:p>
            <a:r>
              <a:rPr lang="en-US" dirty="0" smtClean="0"/>
              <a:t>Internal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61305" y="1556792"/>
            <a:ext cx="5388019" cy="2304256"/>
          </a:xfrm>
          <a:prstGeom prst="rect">
            <a:avLst/>
          </a:prstGeom>
        </p:spPr>
      </p:pic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5704" tIns="47852" rIns="95704" bIns="47852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B1A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957035">
              <a:defRPr/>
            </a:pPr>
            <a:r>
              <a:rPr lang="en-US" sz="2617" dirty="0"/>
              <a:t>Result / </a:t>
            </a:r>
            <a:r>
              <a:rPr lang="en-US" sz="2617" dirty="0" smtClean="0"/>
              <a:t>Finding</a:t>
            </a:r>
            <a:endParaRPr lang="en-US" sz="2617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402" y="1556792"/>
            <a:ext cx="5327167" cy="22983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620" y="4089828"/>
            <a:ext cx="5446735" cy="2315899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5632488" y="2636912"/>
            <a:ext cx="505481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2" name="Rectangle 11"/>
          <p:cNvSpPr/>
          <p:nvPr/>
        </p:nvSpPr>
        <p:spPr>
          <a:xfrm>
            <a:off x="6830151" y="1187460"/>
            <a:ext cx="3844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 on 1</a:t>
            </a:r>
            <a:r>
              <a:rPr lang="en-MY" b="1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</a:t>
            </a:r>
            <a:r>
              <a:rPr lang="en-MY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UPS Treatment</a:t>
            </a:r>
            <a:endParaRPr lang="ms-MY" dirty="0"/>
          </a:p>
        </p:txBody>
      </p:sp>
      <p:sp>
        <p:nvSpPr>
          <p:cNvPr id="13" name="Rectangle 12"/>
          <p:cNvSpPr/>
          <p:nvPr/>
        </p:nvSpPr>
        <p:spPr>
          <a:xfrm>
            <a:off x="395614" y="1196752"/>
            <a:ext cx="4878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Initial Point Without UPS Treatment</a:t>
            </a:r>
            <a:endParaRPr lang="ms-MY" dirty="0"/>
          </a:p>
        </p:txBody>
      </p:sp>
      <p:sp>
        <p:nvSpPr>
          <p:cNvPr id="14" name="Rectangle 13"/>
          <p:cNvSpPr/>
          <p:nvPr/>
        </p:nvSpPr>
        <p:spPr>
          <a:xfrm>
            <a:off x="395614" y="3789040"/>
            <a:ext cx="3861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 on 4</a:t>
            </a:r>
            <a:r>
              <a:rPr lang="en-MY" b="1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MY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UPS Treatment</a:t>
            </a:r>
            <a:endParaRPr lang="ms-MY" dirty="0"/>
          </a:p>
        </p:txBody>
      </p:sp>
      <p:pic>
        <p:nvPicPr>
          <p:cNvPr id="24" name="Picture 23"/>
          <p:cNvPicPr/>
          <p:nvPr/>
        </p:nvPicPr>
        <p:blipFill>
          <a:blip r:embed="rId6"/>
          <a:stretch>
            <a:fillRect/>
          </a:stretch>
        </p:blipFill>
        <p:spPr>
          <a:xfrm>
            <a:off x="6211401" y="4089828"/>
            <a:ext cx="5255159" cy="236077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290097" y="4293096"/>
            <a:ext cx="936104" cy="1870354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ms-MY"/>
          </a:p>
        </p:txBody>
      </p:sp>
      <p:sp>
        <p:nvSpPr>
          <p:cNvPr id="26" name="Right Arrow 25"/>
          <p:cNvSpPr/>
          <p:nvPr/>
        </p:nvSpPr>
        <p:spPr>
          <a:xfrm>
            <a:off x="5632488" y="5004774"/>
            <a:ext cx="505481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7" name="Rectangle 26"/>
          <p:cNvSpPr/>
          <p:nvPr/>
        </p:nvSpPr>
        <p:spPr>
          <a:xfrm>
            <a:off x="6944007" y="3779009"/>
            <a:ext cx="4025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 on 14</a:t>
            </a:r>
            <a:r>
              <a:rPr lang="en-MY" b="1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MY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UPS Treatment</a:t>
            </a:r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277506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6"/>
          <p:cNvSpPr txBox="1">
            <a:spLocks/>
          </p:cNvSpPr>
          <p:nvPr/>
        </p:nvSpPr>
        <p:spPr>
          <a:xfrm>
            <a:off x="1144477" y="1168018"/>
            <a:ext cx="8613384" cy="4521964"/>
          </a:xfrm>
          <a:prstGeom prst="rect">
            <a:avLst/>
          </a:prstGeom>
        </p:spPr>
        <p:txBody>
          <a:bodyPr vert="horz" lIns="95704" tIns="47852" rIns="95704" bIns="47852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4121" indent="-28412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93" b="1" dirty="0">
                <a:solidFill>
                  <a:srgbClr val="333333"/>
                </a:solidFill>
              </a:rPr>
              <a:t>To seek TRLC endorsement on the Ultrasonic Peening Solution (UPS) at TRL </a:t>
            </a:r>
            <a:r>
              <a:rPr lang="en-US" sz="2093" b="1" dirty="0" smtClean="0">
                <a:solidFill>
                  <a:srgbClr val="333333"/>
                </a:solidFill>
              </a:rPr>
              <a:t>7.</a:t>
            </a:r>
          </a:p>
          <a:p>
            <a:pPr marL="284121" indent="-284121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sz="2093" b="1" dirty="0">
              <a:solidFill>
                <a:srgbClr val="333333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44477" y="238859"/>
            <a:ext cx="8613384" cy="558275"/>
          </a:xfrm>
          <a:prstGeom prst="rect">
            <a:avLst/>
          </a:prstGeom>
        </p:spPr>
        <p:txBody>
          <a:bodyPr vert="horz" lIns="95704" tIns="47852" rIns="95704" bIns="47852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B1A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957035">
              <a:defRPr/>
            </a:pPr>
            <a:r>
              <a:rPr lang="en-US" sz="2617" dirty="0"/>
              <a:t>Presentation Objective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665956" y="6597698"/>
            <a:ext cx="10367963" cy="420212"/>
          </a:xfrm>
        </p:spPr>
        <p:txBody>
          <a:bodyPr/>
          <a:lstStyle/>
          <a:p>
            <a:r>
              <a:rPr lang="en-US"/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97566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124985" y="238859"/>
            <a:ext cx="8613384" cy="558275"/>
          </a:xfrm>
          <a:prstGeom prst="rect">
            <a:avLst/>
          </a:prstGeom>
        </p:spPr>
        <p:txBody>
          <a:bodyPr vert="horz" lIns="95704" tIns="47852" rIns="95704" bIns="47852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B1A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957035">
              <a:defRPr/>
            </a:pPr>
            <a:r>
              <a:rPr lang="en-US" sz="2617" dirty="0"/>
              <a:t>Executive Summary</a:t>
            </a: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809377" y="1128767"/>
            <a:ext cx="9741729" cy="5501723"/>
          </a:xfrm>
          <a:prstGeom prst="rect">
            <a:avLst/>
          </a:prstGeom>
        </p:spPr>
        <p:txBody>
          <a:bodyPr vert="horz" lIns="95704" tIns="47852" rIns="95704" bIns="47852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b="1" dirty="0"/>
              <a:t>MRA has successfully developed </a:t>
            </a:r>
            <a:r>
              <a:rPr lang="en-US" b="1" dirty="0" smtClean="0"/>
              <a:t>a complete total solution </a:t>
            </a:r>
            <a:r>
              <a:rPr lang="en-US" b="1" dirty="0"/>
              <a:t>program for stress relief on ferro-magnetic material known as Ultrasonic Peening Solution (UPS).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US" b="1" dirty="0"/>
          </a:p>
          <a:p>
            <a:pPr lvl="0" algn="just"/>
            <a:r>
              <a:rPr lang="en-US" b="1" dirty="0"/>
              <a:t>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MY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665956" y="6597698"/>
            <a:ext cx="10367963" cy="420212"/>
          </a:xfrm>
        </p:spPr>
        <p:txBody>
          <a:bodyPr/>
          <a:lstStyle/>
          <a:p>
            <a:r>
              <a:rPr lang="en-US" dirty="0"/>
              <a:t>Internal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0441324"/>
              </p:ext>
            </p:extLst>
          </p:nvPr>
        </p:nvGraphicFramePr>
        <p:xfrm>
          <a:off x="89297" y="1599774"/>
          <a:ext cx="10124458" cy="4864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ight Brace 2"/>
          <p:cNvSpPr/>
          <p:nvPr/>
        </p:nvSpPr>
        <p:spPr>
          <a:xfrm>
            <a:off x="1961505" y="2060848"/>
            <a:ext cx="432048" cy="426976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6" name="Rectangle 5"/>
          <p:cNvSpPr/>
          <p:nvPr/>
        </p:nvSpPr>
        <p:spPr>
          <a:xfrm>
            <a:off x="1241425" y="2276872"/>
            <a:ext cx="11521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b="1" dirty="0" smtClean="0">
                <a:solidFill>
                  <a:schemeClr val="tx1"/>
                </a:solidFill>
              </a:rPr>
              <a:t>Before</a:t>
            </a:r>
            <a:endParaRPr lang="ms-MY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97409" y="5733256"/>
            <a:ext cx="11521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b="1" dirty="0" smtClean="0">
                <a:solidFill>
                  <a:schemeClr val="tx1"/>
                </a:solidFill>
              </a:rPr>
              <a:t>After</a:t>
            </a:r>
            <a:endParaRPr lang="ms-MY" b="1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833713" y="3915739"/>
            <a:ext cx="494562" cy="4493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8" name="Rounded Rectangle 7"/>
          <p:cNvSpPr/>
          <p:nvPr/>
        </p:nvSpPr>
        <p:spPr>
          <a:xfrm>
            <a:off x="4337769" y="2431995"/>
            <a:ext cx="3275089" cy="3373269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1600" b="1" u="sng" dirty="0" smtClean="0"/>
              <a:t>Capability of UPS</a:t>
            </a:r>
          </a:p>
          <a:p>
            <a:pPr algn="ctr"/>
            <a:endParaRPr lang="ms-MY" sz="1600" u="sng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ms-MY" sz="1600" dirty="0" smtClean="0"/>
              <a:t>Increase Fatigue Strength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ms-MY" sz="1600" dirty="0" smtClean="0"/>
              <a:t>Increase Corrosion Resistance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ms-MY" sz="1600" dirty="0" smtClean="0"/>
              <a:t>Improved Brittle Fracture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ms-MY" sz="1600" dirty="0" smtClean="0"/>
              <a:t>Increased Surface Quality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ms-MY" sz="1600" dirty="0" smtClean="0"/>
              <a:t>Increase Surface Hardness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ms-MY" sz="1600" dirty="0" smtClean="0"/>
              <a:t>Improved Strength of Material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ms-MY" sz="1600" dirty="0" smtClean="0"/>
              <a:t>Stress Measurement to gauge effectiveness of treatment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ms-MY" sz="1600" dirty="0"/>
              <a:t>Performs measurement and  treatment online</a:t>
            </a:r>
            <a:endParaRPr lang="ms-MY" sz="1600" u="sng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8181979" y="2132856"/>
            <a:ext cx="3387328" cy="397139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1200" u="sng" dirty="0" smtClean="0"/>
              <a:t>A</a:t>
            </a:r>
          </a:p>
          <a:p>
            <a:pPr algn="ctr"/>
            <a:endParaRPr lang="ms-MY" sz="1200" u="sng" dirty="0"/>
          </a:p>
          <a:p>
            <a:pPr algn="ctr"/>
            <a:endParaRPr lang="ms-MY" sz="1200" u="sng" dirty="0" smtClean="0"/>
          </a:p>
          <a:p>
            <a:pPr algn="ctr"/>
            <a:endParaRPr lang="ms-MY" sz="1600" u="sng" dirty="0" smtClean="0"/>
          </a:p>
          <a:p>
            <a:pPr algn="ctr"/>
            <a:r>
              <a:rPr lang="ms-MY" sz="1600" b="1" u="sng" dirty="0" smtClean="0"/>
              <a:t>Advantages of UPS</a:t>
            </a:r>
          </a:p>
          <a:p>
            <a:pPr algn="ctr"/>
            <a:endParaRPr lang="ms-MY" sz="1600" u="sng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ms-MY" sz="1600" dirty="0" smtClean="0"/>
              <a:t>Extend material life exposed to fatigue failures, deferring RM millions of CAPEX for asset replacement.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ms-MY" sz="1600" dirty="0" smtClean="0"/>
              <a:t>Reduce unplanned operational downtime as problem areas detected and treated online.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ms-MY" sz="1600" dirty="0" smtClean="0"/>
              <a:t>Preventing crack formation and growth at stress proned areas.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ms-MY" sz="1600" dirty="0" smtClean="0"/>
              <a:t>Require minimal energy requirement, small and versatile for application in remote and tight areas.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ms-MY" sz="16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ms-MY" sz="1100" u="sng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ms-MY" sz="1100" u="sng" dirty="0" smtClean="0"/>
          </a:p>
          <a:p>
            <a:pPr algn="ctr"/>
            <a:endParaRPr lang="ms-MY" sz="1100" u="sng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ms-MY" sz="1100" u="sng" dirty="0" smtClean="0"/>
          </a:p>
        </p:txBody>
      </p:sp>
      <p:sp>
        <p:nvSpPr>
          <p:cNvPr id="13" name="Right Arrow 12"/>
          <p:cNvSpPr/>
          <p:nvPr/>
        </p:nvSpPr>
        <p:spPr>
          <a:xfrm>
            <a:off x="7650137" y="3971047"/>
            <a:ext cx="494562" cy="4493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74016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282" y="-30352"/>
            <a:ext cx="9949500" cy="791158"/>
          </a:xfrm>
        </p:spPr>
        <p:txBody>
          <a:bodyPr>
            <a:normAutofit/>
          </a:bodyPr>
          <a:lstStyle/>
          <a:p>
            <a:r>
              <a:rPr lang="en-US" sz="262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Background-</a:t>
            </a:r>
            <a:endParaRPr lang="ms-MY" sz="262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5321" y="1412776"/>
            <a:ext cx="5328592" cy="2651487"/>
          </a:xfrm>
        </p:spPr>
        <p:txBody>
          <a:bodyPr>
            <a:normAutofit/>
          </a:bodyPr>
          <a:lstStyle/>
          <a:p>
            <a:pPr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Involve </a:t>
            </a:r>
            <a:r>
              <a:rPr lang="en-US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power levels of hundreds </a:t>
            </a:r>
            <a:r>
              <a:rPr lang="en-US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of watts only</a:t>
            </a:r>
          </a:p>
          <a:p>
            <a:pPr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MY" sz="1600" dirty="0" smtClean="0">
                <a:latin typeface="+mn-lt"/>
              </a:rPr>
              <a:t>Amplitudes range </a:t>
            </a:r>
            <a:r>
              <a:rPr lang="en-MY" sz="1600" dirty="0">
                <a:latin typeface="+mn-lt"/>
              </a:rPr>
              <a:t>from about 10 to 40 </a:t>
            </a:r>
            <a:r>
              <a:rPr lang="en-MY" sz="1600" dirty="0" smtClean="0">
                <a:latin typeface="+mn-lt"/>
              </a:rPr>
              <a:t>microns operating at </a:t>
            </a:r>
            <a:r>
              <a:rPr lang="en-MY" sz="1600" dirty="0">
                <a:latin typeface="+mn-lt"/>
              </a:rPr>
              <a:t>20 kHz creates a cyclic  acceleration of around 50,000 g (g=9.8 m/s2</a:t>
            </a:r>
            <a:r>
              <a:rPr lang="en-MY" sz="1600" dirty="0" smtClean="0">
                <a:latin typeface="+mn-lt"/>
              </a:rPr>
              <a:t>).</a:t>
            </a:r>
            <a:endParaRPr lang="en-US" sz="160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 &amp; C to </a:t>
            </a:r>
            <a:r>
              <a:rPr lang="en-US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transmit the ultrasonic oscillations to the treated </a:t>
            </a:r>
            <a:r>
              <a:rPr lang="en-US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material</a:t>
            </a:r>
          </a:p>
          <a:p>
            <a:pPr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D, strikers </a:t>
            </a:r>
            <a:r>
              <a:rPr lang="en-US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made of high-strength materials are </a:t>
            </a:r>
            <a:r>
              <a:rPr lang="en-US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used. </a:t>
            </a:r>
            <a:endParaRPr lang="en-US" sz="2800" dirty="0"/>
          </a:p>
          <a:p>
            <a:pPr marL="0" indent="0"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ms-MY" sz="2000" dirty="0"/>
          </a:p>
        </p:txBody>
      </p:sp>
      <p:sp>
        <p:nvSpPr>
          <p:cNvPr id="7" name="Rectangle 6"/>
          <p:cNvSpPr/>
          <p:nvPr/>
        </p:nvSpPr>
        <p:spPr>
          <a:xfrm>
            <a:off x="305321" y="696213"/>
            <a:ext cx="6303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1A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Fundamental of Ultrasonic Peening </a:t>
            </a:r>
            <a:r>
              <a:rPr lang="en-US" b="1" dirty="0" smtClean="0">
                <a:solidFill>
                  <a:srgbClr val="00B1A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Technology</a:t>
            </a:r>
            <a:endParaRPr lang="en-US" b="1" dirty="0">
              <a:solidFill>
                <a:srgbClr val="00B1A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05921" y="3212976"/>
            <a:ext cx="584835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A combination </a:t>
            </a:r>
            <a:r>
              <a:rPr 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effects of high </a:t>
            </a:r>
            <a:r>
              <a:rPr lang="en-US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frequency simultaneous </a:t>
            </a:r>
            <a:r>
              <a:rPr 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exposure to ultrasonic oscillations of the </a:t>
            </a:r>
            <a:r>
              <a:rPr lang="en-US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treated surface produce unique beneficial effects to the treated metals and welded component.</a:t>
            </a:r>
            <a:endParaRPr lang="en-US" sz="16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7475" t="26254"/>
          <a:stretch/>
        </p:blipFill>
        <p:spPr>
          <a:xfrm>
            <a:off x="8370217" y="4869160"/>
            <a:ext cx="3231338" cy="15541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1530" t="3029"/>
          <a:stretch/>
        </p:blipFill>
        <p:spPr>
          <a:xfrm>
            <a:off x="5417889" y="4052963"/>
            <a:ext cx="2836095" cy="2328365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6020007" y="4197946"/>
            <a:ext cx="8159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3">
                  <a:lumMod val="75000"/>
                </a:schemeClr>
              </a:buClr>
            </a:pPr>
            <a:r>
              <a:rPr lang="en-US" sz="16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Before</a:t>
            </a:r>
            <a:endParaRPr lang="en-US" sz="16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577921" y="4169052"/>
            <a:ext cx="8159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3">
                  <a:lumMod val="75000"/>
                </a:schemeClr>
              </a:buClr>
            </a:pPr>
            <a:r>
              <a:rPr lang="en-US" sz="16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After</a:t>
            </a:r>
            <a:endParaRPr lang="en-US" sz="16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4496" y="1124744"/>
            <a:ext cx="3563953" cy="20967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405" y="3969717"/>
            <a:ext cx="4828825" cy="179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4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33313" y="261779"/>
            <a:ext cx="8613384" cy="558275"/>
          </a:xfrm>
          <a:prstGeom prst="rect">
            <a:avLst/>
          </a:prstGeom>
        </p:spPr>
        <p:txBody>
          <a:bodyPr vert="horz" lIns="95704" tIns="47852" rIns="95704" bIns="47852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B1A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957035">
              <a:defRPr/>
            </a:pPr>
            <a:r>
              <a:rPr lang="en-US" sz="2617" dirty="0" smtClean="0"/>
              <a:t>Background-</a:t>
            </a:r>
            <a:endParaRPr lang="en-US" sz="2617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665956" y="6597698"/>
            <a:ext cx="10367963" cy="420212"/>
          </a:xfrm>
        </p:spPr>
        <p:txBody>
          <a:bodyPr/>
          <a:lstStyle/>
          <a:p>
            <a:r>
              <a:rPr lang="en-US"/>
              <a:t>Internal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295483"/>
              </p:ext>
            </p:extLst>
          </p:nvPr>
        </p:nvGraphicFramePr>
        <p:xfrm>
          <a:off x="1241425" y="1628800"/>
          <a:ext cx="9289032" cy="418108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093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53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74832">
                  <a:extLst>
                    <a:ext uri="{9D8B030D-6E8A-4147-A177-3AD203B41FA5}">
                      <a16:colId xmlns="" xmlns:a16="http://schemas.microsoft.com/office/drawing/2014/main" val="1091398722"/>
                    </a:ext>
                  </a:extLst>
                </a:gridCol>
                <a:gridCol w="1455948">
                  <a:extLst>
                    <a:ext uri="{9D8B030D-6E8A-4147-A177-3AD203B41FA5}">
                      <a16:colId xmlns="" xmlns:a16="http://schemas.microsoft.com/office/drawing/2014/main" val="90053259"/>
                    </a:ext>
                  </a:extLst>
                </a:gridCol>
                <a:gridCol w="1107467">
                  <a:extLst>
                    <a:ext uri="{9D8B030D-6E8A-4147-A177-3AD203B41FA5}">
                      <a16:colId xmlns="" xmlns:a16="http://schemas.microsoft.com/office/drawing/2014/main" val="4082939680"/>
                    </a:ext>
                  </a:extLst>
                </a:gridCol>
                <a:gridCol w="1055646">
                  <a:extLst>
                    <a:ext uri="{9D8B030D-6E8A-4147-A177-3AD203B41FA5}">
                      <a16:colId xmlns="" xmlns:a16="http://schemas.microsoft.com/office/drawing/2014/main" val="1278277798"/>
                    </a:ext>
                  </a:extLst>
                </a:gridCol>
                <a:gridCol w="13804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2048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STRESS RELIEF TECHNOLOGY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STRESS RELIEF TECHNOLOGY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TIG DRESSING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GRINDING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HAMMERING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SHOT PEENING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PWHT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ULTRASONIC PEENING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53346985"/>
                  </a:ext>
                </a:extLst>
              </a:tr>
              <a:tr h="21980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Increase Fatigue Strength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1A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B1A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B1A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1A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1A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1A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2248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Increase Corrosion Resistance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1A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1A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1264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MY" sz="1600" dirty="0"/>
                        <a:t>Decrease Residual Deformation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B1A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1A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1A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1264"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Font typeface="+mj-lt"/>
                        <a:buNone/>
                      </a:pPr>
                      <a:r>
                        <a:rPr kumimoji="0" lang="en-MY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Decrease Residual Weld Stress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1A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1A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1264"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Font typeface="+mj-lt"/>
                        <a:buNone/>
                      </a:pPr>
                      <a:r>
                        <a:rPr kumimoji="0" lang="en-MY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Increase Strength</a:t>
                      </a:r>
                      <a:r>
                        <a:rPr kumimoji="0" lang="en-MY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Material</a:t>
                      </a:r>
                      <a:endParaRPr kumimoji="0" lang="en-MY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1A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1A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1A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1A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1A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1A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1264"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Font typeface="+mj-lt"/>
                        <a:buNone/>
                      </a:pPr>
                      <a:r>
                        <a:rPr kumimoji="0" lang="en-MY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Stress Measurement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 stress measurement for effectiveness and assurance of the treatment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1317193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33313" y="765334"/>
            <a:ext cx="5000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1A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Stress Relief Technology Comparison</a:t>
            </a:r>
            <a:endParaRPr lang="en-US" b="1" dirty="0">
              <a:solidFill>
                <a:srgbClr val="00B1A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60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33313" y="261779"/>
            <a:ext cx="8613384" cy="558275"/>
          </a:xfrm>
          <a:prstGeom prst="rect">
            <a:avLst/>
          </a:prstGeom>
        </p:spPr>
        <p:txBody>
          <a:bodyPr vert="horz" lIns="95704" tIns="47852" rIns="95704" bIns="47852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B1A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957035">
              <a:defRPr/>
            </a:pPr>
            <a:r>
              <a:rPr lang="en-US" sz="2617" dirty="0" smtClean="0"/>
              <a:t>Background-</a:t>
            </a:r>
            <a:endParaRPr lang="en-US" sz="2617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665956" y="6597698"/>
            <a:ext cx="10367963" cy="420212"/>
          </a:xfrm>
        </p:spPr>
        <p:txBody>
          <a:bodyPr/>
          <a:lstStyle/>
          <a:p>
            <a:r>
              <a:rPr lang="en-US"/>
              <a:t>Internal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432234"/>
              </p:ext>
            </p:extLst>
          </p:nvPr>
        </p:nvGraphicFramePr>
        <p:xfrm>
          <a:off x="161305" y="1197601"/>
          <a:ext cx="11377264" cy="49281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56784">
                  <a:extLst>
                    <a:ext uri="{9D8B030D-6E8A-4147-A177-3AD203B41FA5}">
                      <a16:colId xmlns:a16="http://schemas.microsoft.com/office/drawing/2014/main" xmlns="" val="90053259"/>
                    </a:ext>
                  </a:extLst>
                </a:gridCol>
              </a:tblGrid>
              <a:tr h="498816">
                <a:tc rowSpan="2"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STRESS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RELIEF TECHNOLOGY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STRESS RELIEF TECHNOLOGY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8407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ULTRASONIC PEENING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dirty="0" smtClean="0"/>
                        <a:t>EVIDENCE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3346985"/>
                  </a:ext>
                </a:extLst>
              </a:tr>
              <a:tr h="1964284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MY" sz="1400" dirty="0">
                          <a:solidFill>
                            <a:schemeClr val="tx1"/>
                          </a:solidFill>
                        </a:rPr>
                        <a:t>Increase Fatigue Strength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1A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024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MY" sz="1400" dirty="0">
                          <a:solidFill>
                            <a:schemeClr val="tx1"/>
                          </a:solidFill>
                        </a:rPr>
                        <a:t>Increase </a:t>
                      </a:r>
                      <a:r>
                        <a:rPr lang="en-MY" sz="1400" dirty="0" smtClean="0">
                          <a:solidFill>
                            <a:schemeClr val="tx1"/>
                          </a:solidFill>
                        </a:rPr>
                        <a:t>Surface Hardness &amp; Corrosion Resistance</a:t>
                      </a:r>
                      <a:endParaRPr lang="en-MY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1A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/>
          <a:srcRect l="34936" t="21614" r="31647" b="32634"/>
          <a:stretch/>
        </p:blipFill>
        <p:spPr>
          <a:xfrm>
            <a:off x="4540005" y="2047573"/>
            <a:ext cx="2432247" cy="1872209"/>
          </a:xfrm>
          <a:prstGeom prst="rect">
            <a:avLst/>
          </a:prstGeom>
        </p:spPr>
      </p:pic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/>
          <a:srcRect l="29654" t="68064" r="27731" b="7465"/>
          <a:stretch/>
        </p:blipFill>
        <p:spPr>
          <a:xfrm>
            <a:off x="7210548" y="2060848"/>
            <a:ext cx="4256013" cy="1374038"/>
          </a:xfrm>
          <a:prstGeom prst="rect">
            <a:avLst/>
          </a:prstGeom>
        </p:spPr>
      </p:pic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/>
          <a:srcRect l="25029" t="21595" r="39625" b="34189"/>
          <a:stretch/>
        </p:blipFill>
        <p:spPr>
          <a:xfrm>
            <a:off x="4540005" y="4047524"/>
            <a:ext cx="2703967" cy="1901756"/>
          </a:xfrm>
          <a:prstGeom prst="rect">
            <a:avLst/>
          </a:prstGeom>
        </p:spPr>
      </p:pic>
      <p:pic>
        <p:nvPicPr>
          <p:cNvPr id="13" name="Picture 12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l="37200" t="24254" r="34613" b="41534"/>
          <a:stretch/>
        </p:blipFill>
        <p:spPr>
          <a:xfrm>
            <a:off x="7722145" y="3980957"/>
            <a:ext cx="2886457" cy="19697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59881" y="3306679"/>
            <a:ext cx="42426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100" dirty="0" err="1"/>
              <a:t>Xiaohui</a:t>
            </a:r>
            <a:r>
              <a:rPr lang="en-MY" sz="1100" dirty="0"/>
              <a:t> Zhao 1, </a:t>
            </a:r>
            <a:r>
              <a:rPr lang="en-MY" sz="1100" dirty="0" err="1"/>
              <a:t>Mingyi</a:t>
            </a:r>
            <a:r>
              <a:rPr lang="en-MY" sz="1100" dirty="0"/>
              <a:t> Wang 1, </a:t>
            </a:r>
            <a:r>
              <a:rPr lang="en-MY" sz="1100" dirty="0" err="1"/>
              <a:t>Zhiqiang</a:t>
            </a:r>
            <a:r>
              <a:rPr lang="en-MY" sz="1100" dirty="0"/>
              <a:t> Zhang 1,* and Yu Liu </a:t>
            </a:r>
            <a:r>
              <a:rPr lang="en-MY" sz="1100" dirty="0" smtClean="0"/>
              <a:t>2 “</a:t>
            </a:r>
            <a:r>
              <a:rPr lang="en-MY" sz="1100" dirty="0"/>
              <a:t>The Effect of Ultrasonic Peening Treatment on Fatigue</a:t>
            </a:r>
          </a:p>
          <a:p>
            <a:r>
              <a:rPr lang="en-MY" sz="1100" dirty="0"/>
              <a:t>Performance </a:t>
            </a:r>
            <a:r>
              <a:rPr lang="en-MY" sz="1100" dirty="0" smtClean="0"/>
              <a:t>of Welded Joints” MDPI Journal 2016</a:t>
            </a:r>
            <a:endParaRPr lang="en-MY" sz="1100" dirty="0"/>
          </a:p>
        </p:txBody>
      </p:sp>
      <p:sp>
        <p:nvSpPr>
          <p:cNvPr id="14" name="Rectangle 13"/>
          <p:cNvSpPr/>
          <p:nvPr/>
        </p:nvSpPr>
        <p:spPr>
          <a:xfrm>
            <a:off x="233313" y="765334"/>
            <a:ext cx="5793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1A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Ultrasonic Peening Technology Advantages</a:t>
            </a:r>
            <a:endParaRPr lang="en-US" b="1" dirty="0">
              <a:solidFill>
                <a:srgbClr val="00B1A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17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33313" y="261779"/>
            <a:ext cx="8613384" cy="558275"/>
          </a:xfrm>
          <a:prstGeom prst="rect">
            <a:avLst/>
          </a:prstGeom>
        </p:spPr>
        <p:txBody>
          <a:bodyPr vert="horz" lIns="95704" tIns="47852" rIns="95704" bIns="47852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B1A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957035">
              <a:defRPr/>
            </a:pPr>
            <a:r>
              <a:rPr lang="en-US" sz="2617" dirty="0" smtClean="0"/>
              <a:t>Background-</a:t>
            </a:r>
            <a:endParaRPr lang="en-US" sz="2617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665956" y="6597698"/>
            <a:ext cx="10367963" cy="420212"/>
          </a:xfrm>
        </p:spPr>
        <p:txBody>
          <a:bodyPr/>
          <a:lstStyle/>
          <a:p>
            <a:r>
              <a:rPr lang="en-US"/>
              <a:t>Internal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25423"/>
              </p:ext>
            </p:extLst>
          </p:nvPr>
        </p:nvGraphicFramePr>
        <p:xfrm>
          <a:off x="161305" y="1197601"/>
          <a:ext cx="11377264" cy="49281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56784">
                  <a:extLst>
                    <a:ext uri="{9D8B030D-6E8A-4147-A177-3AD203B41FA5}">
                      <a16:colId xmlns:a16="http://schemas.microsoft.com/office/drawing/2014/main" xmlns="" val="90053259"/>
                    </a:ext>
                  </a:extLst>
                </a:gridCol>
              </a:tblGrid>
              <a:tr h="498816">
                <a:tc rowSpan="2"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STRESS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RELIEF TECHNOLOGY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STRESS RELIEF TECHNOLOGY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8407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ULTRASONIC PEENING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dirty="0" smtClean="0"/>
                        <a:t>EVIDENCE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3346985"/>
                  </a:ext>
                </a:extLst>
              </a:tr>
              <a:tr h="1964284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MY" sz="1400" dirty="0" smtClean="0">
                          <a:solidFill>
                            <a:schemeClr val="tx1"/>
                          </a:solidFill>
                        </a:rPr>
                        <a:t>Improve</a:t>
                      </a:r>
                      <a:r>
                        <a:rPr lang="en-MY" sz="1400" baseline="0" dirty="0" smtClean="0">
                          <a:solidFill>
                            <a:schemeClr val="tx1"/>
                          </a:solidFill>
                        </a:rPr>
                        <a:t> Brittle Fracture Resistance</a:t>
                      </a:r>
                      <a:endParaRPr lang="en-MY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1A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024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MY" sz="1400" dirty="0" smtClean="0">
                          <a:solidFill>
                            <a:schemeClr val="tx1"/>
                          </a:solidFill>
                        </a:rPr>
                        <a:t>Improve</a:t>
                      </a:r>
                      <a:r>
                        <a:rPr lang="en-MY" sz="1400" baseline="0" dirty="0" smtClean="0">
                          <a:solidFill>
                            <a:schemeClr val="tx1"/>
                          </a:solidFill>
                        </a:rPr>
                        <a:t> Strength of Material</a:t>
                      </a:r>
                      <a:endParaRPr lang="en-MY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1A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4" name="Picture 13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/>
          <a:srcRect l="25316" t="24767" r="40168" b="28825"/>
          <a:stretch/>
        </p:blipFill>
        <p:spPr>
          <a:xfrm>
            <a:off x="4693012" y="2060848"/>
            <a:ext cx="2437453" cy="18426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46697" y="3303328"/>
            <a:ext cx="38327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100" dirty="0" err="1"/>
              <a:t>Xiaohui</a:t>
            </a:r>
            <a:r>
              <a:rPr lang="en-MY" sz="1100" dirty="0"/>
              <a:t> Zhao 1, </a:t>
            </a:r>
            <a:r>
              <a:rPr lang="en-MY" sz="1100" dirty="0" err="1"/>
              <a:t>Mingyi</a:t>
            </a:r>
            <a:r>
              <a:rPr lang="en-MY" sz="1100" dirty="0"/>
              <a:t> Wang 1, </a:t>
            </a:r>
            <a:r>
              <a:rPr lang="en-MY" sz="1100" dirty="0" err="1"/>
              <a:t>Zhiqiang</a:t>
            </a:r>
            <a:r>
              <a:rPr lang="en-MY" sz="1100" dirty="0"/>
              <a:t> Zhang 1,* and Yu Liu </a:t>
            </a:r>
            <a:r>
              <a:rPr lang="en-MY" sz="1100" dirty="0" smtClean="0"/>
              <a:t>2 “</a:t>
            </a:r>
            <a:r>
              <a:rPr lang="en-MY" sz="1100" dirty="0"/>
              <a:t>The Effect of Ultrasonic Peening Treatment on Fatigue</a:t>
            </a:r>
          </a:p>
          <a:p>
            <a:r>
              <a:rPr lang="en-MY" sz="1100" dirty="0"/>
              <a:t>Performance </a:t>
            </a:r>
            <a:r>
              <a:rPr lang="en-MY" sz="1100" dirty="0" smtClean="0"/>
              <a:t>of Welded Joints” MDPI Journal 2016</a:t>
            </a:r>
            <a:endParaRPr lang="en-MY" sz="1100" dirty="0"/>
          </a:p>
        </p:txBody>
      </p:sp>
      <p:pic>
        <p:nvPicPr>
          <p:cNvPr id="1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l="27840" t="26106" r="27899" b="37512"/>
          <a:stretch/>
        </p:blipFill>
        <p:spPr>
          <a:xfrm>
            <a:off x="4693012" y="4077072"/>
            <a:ext cx="4180766" cy="193214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873778" y="4914151"/>
            <a:ext cx="25202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MY" sz="1100" dirty="0" err="1"/>
              <a:t>Alireza</a:t>
            </a:r>
            <a:r>
              <a:rPr lang="en-MY" sz="1100" dirty="0"/>
              <a:t> </a:t>
            </a:r>
            <a:r>
              <a:rPr lang="en-MY" sz="1100" dirty="0" err="1"/>
              <a:t>Abbasi</a:t>
            </a:r>
            <a:r>
              <a:rPr lang="en-MY" sz="1100" dirty="0"/>
              <a:t> 1 &amp; </a:t>
            </a:r>
            <a:r>
              <a:rPr lang="en-MY" sz="1100" dirty="0" err="1"/>
              <a:t>Saeid</a:t>
            </a:r>
            <a:r>
              <a:rPr lang="en-MY" sz="1100" dirty="0"/>
              <a:t> </a:t>
            </a:r>
            <a:r>
              <a:rPr lang="en-MY" sz="1100" dirty="0" err="1"/>
              <a:t>Amini</a:t>
            </a:r>
            <a:r>
              <a:rPr lang="en-MY" sz="1100" dirty="0"/>
              <a:t> 1 &amp; </a:t>
            </a:r>
            <a:r>
              <a:rPr lang="en-MY" sz="1100" dirty="0" err="1"/>
              <a:t>Ghanbar</a:t>
            </a:r>
            <a:r>
              <a:rPr lang="en-MY" sz="1100" dirty="0"/>
              <a:t> Ali Sheikhzadeh1</a:t>
            </a:r>
          </a:p>
          <a:p>
            <a:pPr algn="just"/>
            <a:r>
              <a:rPr lang="en-MY" sz="1100" dirty="0" smtClean="0"/>
              <a:t>“Effect </a:t>
            </a:r>
            <a:r>
              <a:rPr lang="en-MY" sz="1100" dirty="0"/>
              <a:t>of ultrasonic peening technology on the thermal fatigue</a:t>
            </a:r>
          </a:p>
          <a:p>
            <a:pPr algn="just"/>
            <a:r>
              <a:rPr lang="en-MY" sz="1100" dirty="0"/>
              <a:t>of rolling mill </a:t>
            </a:r>
            <a:r>
              <a:rPr lang="en-MY" sz="1100" dirty="0" smtClean="0"/>
              <a:t>rolls” International Journal of Manufacturing Technology </a:t>
            </a:r>
            <a:endParaRPr lang="en-MY" sz="1100" dirty="0"/>
          </a:p>
        </p:txBody>
      </p:sp>
      <p:sp>
        <p:nvSpPr>
          <p:cNvPr id="9" name="Rectangle 8"/>
          <p:cNvSpPr/>
          <p:nvPr/>
        </p:nvSpPr>
        <p:spPr>
          <a:xfrm>
            <a:off x="233313" y="765334"/>
            <a:ext cx="5793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1A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Ultrasonic Peening Technology Advantages</a:t>
            </a:r>
            <a:endParaRPr lang="en-US" b="1" dirty="0">
              <a:solidFill>
                <a:srgbClr val="00B1A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15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33313" y="261779"/>
            <a:ext cx="8613384" cy="558275"/>
          </a:xfrm>
          <a:prstGeom prst="rect">
            <a:avLst/>
          </a:prstGeom>
        </p:spPr>
        <p:txBody>
          <a:bodyPr vert="horz" lIns="95704" tIns="47852" rIns="95704" bIns="47852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B1A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957035">
              <a:defRPr/>
            </a:pPr>
            <a:r>
              <a:rPr lang="en-US" sz="2617" dirty="0" smtClean="0"/>
              <a:t>Background-</a:t>
            </a:r>
            <a:endParaRPr lang="en-US" sz="2617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665956" y="6597698"/>
            <a:ext cx="10367963" cy="420212"/>
          </a:xfrm>
        </p:spPr>
        <p:txBody>
          <a:bodyPr/>
          <a:lstStyle/>
          <a:p>
            <a:r>
              <a:rPr lang="en-US"/>
              <a:t>Internal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052426"/>
              </p:ext>
            </p:extLst>
          </p:nvPr>
        </p:nvGraphicFramePr>
        <p:xfrm>
          <a:off x="161305" y="1197601"/>
          <a:ext cx="11377264" cy="520049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76864">
                  <a:extLst>
                    <a:ext uri="{9D8B030D-6E8A-4147-A177-3AD203B41FA5}">
                      <a16:colId xmlns:a16="http://schemas.microsoft.com/office/drawing/2014/main" xmlns="" val="90053259"/>
                    </a:ext>
                  </a:extLst>
                </a:gridCol>
              </a:tblGrid>
              <a:tr h="242748">
                <a:tc rowSpan="2"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STRESS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RELIEF TECHNOLOGY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STRESS RELIEF TECHNOLOGY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423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ULTRASONIC PEENING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dirty="0" smtClean="0"/>
                        <a:t>EVIDENCE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3346985"/>
                  </a:ext>
                </a:extLst>
              </a:tr>
              <a:tr h="1768479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MY" sz="1400" dirty="0" smtClean="0"/>
                        <a:t>Increase</a:t>
                      </a:r>
                      <a:r>
                        <a:rPr lang="en-MY" sz="1400" baseline="0" dirty="0" smtClean="0"/>
                        <a:t> Surface Quality</a:t>
                      </a:r>
                      <a:endParaRPr lang="en-MY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1A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04256"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Font typeface="+mj-lt"/>
                        <a:buNone/>
                      </a:pPr>
                      <a:r>
                        <a:rPr kumimoji="0" lang="en-MY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Decrease Residual Weld Stress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1A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1264"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Font typeface="+mj-lt"/>
                        <a:buNone/>
                      </a:pPr>
                      <a:r>
                        <a:rPr kumimoji="0" lang="en-MY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Stress Measurement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 stress measurement for effectiveness and assurance of the treatment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3171932"/>
                  </a:ext>
                </a:extLst>
              </a:tr>
            </a:tbl>
          </a:graphicData>
        </a:graphic>
      </p:graphicFrame>
      <p:pic>
        <p:nvPicPr>
          <p:cNvPr id="7" name="Content Placeholder 3"/>
          <p:cNvPicPr>
            <a:picLocks noGrp="1" noChangeAspect="1"/>
          </p:cNvPicPr>
          <p:nvPr/>
        </p:nvPicPr>
        <p:blipFill rotWithShape="1">
          <a:blip r:embed="rId4"/>
          <a:srcRect l="15004" t="21715" r="34025" b="48109"/>
          <a:stretch/>
        </p:blipFill>
        <p:spPr>
          <a:xfrm>
            <a:off x="3828138" y="3933056"/>
            <a:ext cx="4254047" cy="14160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34773" t="54688" r="39007" b="23938"/>
          <a:stretch/>
        </p:blipFill>
        <p:spPr>
          <a:xfrm>
            <a:off x="4049737" y="2060848"/>
            <a:ext cx="3653516" cy="1674515"/>
          </a:xfrm>
          <a:prstGeom prst="rect">
            <a:avLst/>
          </a:prstGeom>
        </p:spPr>
      </p:pic>
      <p:pic>
        <p:nvPicPr>
          <p:cNvPr id="11" name="Content Placeholder 3">
            <a:hlinkClick r:id="rId6" action="ppaction://hlinksldjump"/>
          </p:cNvPr>
          <p:cNvPicPr>
            <a:picLocks noGrp="1" noChangeAspect="1"/>
          </p:cNvPicPr>
          <p:nvPr/>
        </p:nvPicPr>
        <p:blipFill rotWithShape="1">
          <a:blip r:embed="rId4"/>
          <a:srcRect l="12163" t="48405" r="29747" b="8029"/>
          <a:stretch/>
        </p:blipFill>
        <p:spPr>
          <a:xfrm>
            <a:off x="8154193" y="3967603"/>
            <a:ext cx="3333491" cy="14056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29492" y="2609036"/>
            <a:ext cx="32072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100" dirty="0" err="1"/>
              <a:t>Alireza</a:t>
            </a:r>
            <a:r>
              <a:rPr lang="en-MY" sz="1100" dirty="0"/>
              <a:t> </a:t>
            </a:r>
            <a:r>
              <a:rPr lang="en-MY" sz="1100" dirty="0" err="1"/>
              <a:t>Abbasi</a:t>
            </a:r>
            <a:r>
              <a:rPr lang="en-MY" sz="1100" dirty="0"/>
              <a:t> 1 &amp; </a:t>
            </a:r>
            <a:r>
              <a:rPr lang="en-MY" sz="1100" dirty="0" err="1"/>
              <a:t>Saeid</a:t>
            </a:r>
            <a:r>
              <a:rPr lang="en-MY" sz="1100" dirty="0"/>
              <a:t> </a:t>
            </a:r>
            <a:r>
              <a:rPr lang="en-MY" sz="1100" dirty="0" err="1"/>
              <a:t>Amini</a:t>
            </a:r>
            <a:r>
              <a:rPr lang="en-MY" sz="1100" dirty="0"/>
              <a:t> 1 &amp; </a:t>
            </a:r>
            <a:r>
              <a:rPr lang="en-MY" sz="1100" dirty="0" err="1"/>
              <a:t>Ghanbar</a:t>
            </a:r>
            <a:r>
              <a:rPr lang="en-MY" sz="1100" dirty="0"/>
              <a:t> Ali Sheikhzadeh1</a:t>
            </a:r>
          </a:p>
          <a:p>
            <a:r>
              <a:rPr lang="en-MY" sz="1100" dirty="0" smtClean="0"/>
              <a:t>“Effect </a:t>
            </a:r>
            <a:r>
              <a:rPr lang="en-MY" sz="1100" dirty="0"/>
              <a:t>of ultrasonic peening technology on the thermal fatigue</a:t>
            </a:r>
          </a:p>
          <a:p>
            <a:r>
              <a:rPr lang="en-MY" sz="1100" dirty="0"/>
              <a:t>of rolling mill </a:t>
            </a:r>
            <a:r>
              <a:rPr lang="en-MY" sz="1100" dirty="0" smtClean="0"/>
              <a:t>rolls” International Journal of Manufacturing Technology </a:t>
            </a:r>
            <a:endParaRPr lang="en-MY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3894774" y="5559623"/>
            <a:ext cx="7679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/>
              <a:t>K.L. Yuan et alii, Frattura ed Integrità Strutturale, 34 (2015) 476-486; DOI: </a:t>
            </a:r>
            <a:r>
              <a:rPr lang="it-IT" sz="1200" i="1" dirty="0" smtClean="0"/>
              <a:t>10.3221/IGF-ESIS.34.53 «</a:t>
            </a:r>
            <a:r>
              <a:rPr lang="en-MY" sz="1200" b="1" dirty="0"/>
              <a:t>Modelling of ultrasonic impact treatment (UIT) </a:t>
            </a:r>
            <a:r>
              <a:rPr lang="en-MY" sz="1200" b="1" dirty="0" smtClean="0"/>
              <a:t>of welded </a:t>
            </a:r>
            <a:r>
              <a:rPr lang="en-MY" sz="1200" b="1" dirty="0"/>
              <a:t>joints and its effect on fatigue </a:t>
            </a:r>
            <a:r>
              <a:rPr lang="en-MY" sz="1200" b="1" dirty="0" smtClean="0"/>
              <a:t>strength”</a:t>
            </a:r>
            <a:endParaRPr lang="en-MY" sz="1200" dirty="0"/>
          </a:p>
        </p:txBody>
      </p:sp>
      <p:sp>
        <p:nvSpPr>
          <p:cNvPr id="13" name="Rectangle 12"/>
          <p:cNvSpPr/>
          <p:nvPr/>
        </p:nvSpPr>
        <p:spPr>
          <a:xfrm>
            <a:off x="233313" y="765334"/>
            <a:ext cx="5793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1A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Ultrasonic Peening Technology Advantages</a:t>
            </a:r>
            <a:endParaRPr lang="en-US" b="1" dirty="0">
              <a:solidFill>
                <a:srgbClr val="00B1A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54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Petronas New 2">
  <a:themeElements>
    <a:clrScheme name="Custom 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605F9B"/>
      </a:accent1>
      <a:accent2>
        <a:srgbClr val="DA272D"/>
      </a:accent2>
      <a:accent3>
        <a:srgbClr val="D5D853"/>
      </a:accent3>
      <a:accent4>
        <a:srgbClr val="68478C"/>
      </a:accent4>
      <a:accent5>
        <a:srgbClr val="94BEE6"/>
      </a:accent5>
      <a:accent6>
        <a:srgbClr val="F4B12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Petronas New 2">
  <a:themeElements>
    <a:clrScheme name="Custom 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605F9B"/>
      </a:accent1>
      <a:accent2>
        <a:srgbClr val="DA272D"/>
      </a:accent2>
      <a:accent3>
        <a:srgbClr val="D5D853"/>
      </a:accent3>
      <a:accent4>
        <a:srgbClr val="68478C"/>
      </a:accent4>
      <a:accent5>
        <a:srgbClr val="94BEE6"/>
      </a:accent5>
      <a:accent6>
        <a:srgbClr val="F4B12F"/>
      </a:accent6>
      <a:hlink>
        <a:srgbClr val="0000FF"/>
      </a:hlink>
      <a:folHlink>
        <a:srgbClr val="8000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a894df29-9e07-45ae-95a6-4e7eb881815a">
  <element uid="fc6b8280-ed85-41e2-bcb5-17f2674e7dc3" value=""/>
  <element uid="88b1ccf5-78db-4d3a-a0cb-abb5249bc791" value=""/>
  <element uid="156167bd-046a-459b-9d5a-a42ee179a501" value=""/>
</sisl>
</file>

<file path=customXml/itemProps1.xml><?xml version="1.0" encoding="utf-8"?>
<ds:datastoreItem xmlns:ds="http://schemas.openxmlformats.org/officeDocument/2006/customXml" ds:itemID="{C8280FFA-0C7B-4E0F-B72C-5E8EA37C7294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Petronas New 2</Template>
  <TotalTime>78098</TotalTime>
  <Words>1732</Words>
  <Application>Microsoft Office PowerPoint</Application>
  <PresentationFormat>Custom</PresentationFormat>
  <Paragraphs>406</Paragraphs>
  <Slides>27</Slides>
  <Notes>22</Notes>
  <HiddenSlides>9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Arial</vt:lpstr>
      <vt:lpstr>Arial Black</vt:lpstr>
      <vt:lpstr>Calibri</vt:lpstr>
      <vt:lpstr>Gill Sans MT</vt:lpstr>
      <vt:lpstr>Museo Sans 100</vt:lpstr>
      <vt:lpstr>Museo Sans 900</vt:lpstr>
      <vt:lpstr>MyriadPro-Regular</vt:lpstr>
      <vt:lpstr>Times New Roman</vt:lpstr>
      <vt:lpstr>Verdana</vt:lpstr>
      <vt:lpstr>Wingdings</vt:lpstr>
      <vt:lpstr>Wingdings 3</vt:lpstr>
      <vt:lpstr>1_Petronas New 2</vt:lpstr>
      <vt:lpstr>3_Petronas New 2</vt:lpstr>
      <vt:lpstr>CorelDRAW</vt:lpstr>
      <vt:lpstr>Ultrasonic Peening Solution</vt:lpstr>
      <vt:lpstr>PowerPoint Presentation</vt:lpstr>
      <vt:lpstr>PowerPoint Presentation</vt:lpstr>
      <vt:lpstr>PowerPoint Presentation</vt:lpstr>
      <vt:lpstr>Background-</vt:lpstr>
      <vt:lpstr>PowerPoint Presentation</vt:lpstr>
      <vt:lpstr>PowerPoint Presentation</vt:lpstr>
      <vt:lpstr>PowerPoint Presentation</vt:lpstr>
      <vt:lpstr>PowerPoint Presentation</vt:lpstr>
      <vt:lpstr>Ultrasonic Peening 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 / Finding</vt:lpstr>
    </vt:vector>
  </TitlesOfParts>
  <Company>PETROLIAM NASIONAL BERHAD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P37r0n45DCS_Open</dc:subject>
  <dc:creator>husinalbasri</dc:creator>
  <cp:keywords>P37r0n45DCS_InternalExternal</cp:keywords>
  <cp:lastModifiedBy>Aina</cp:lastModifiedBy>
  <cp:revision>920</cp:revision>
  <cp:lastPrinted>2018-02-04T21:15:03Z</cp:lastPrinted>
  <dcterms:created xsi:type="dcterms:W3CDTF">2013-06-18T04:02:30Z</dcterms:created>
  <dcterms:modified xsi:type="dcterms:W3CDTF">2018-02-07T01:23:32Z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69d04359-d8ed-495f-b346-75557817cd30</vt:lpwstr>
  </property>
  <property fmtid="{D5CDD505-2E9C-101B-9397-08002B2CF9AE}" pid="3" name="bjSaver">
    <vt:lpwstr>pJNWrDb32w3HNV8xxLsbdc3gA9G24Wir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policy="a894df29-9e07-45ae-95a6-4e7eb881815a" xmlns="http://www.boldonjames.com/2008/01/sie/i</vt:lpwstr>
  </property>
  <property fmtid="{D5CDD505-2E9C-101B-9397-08002B2CF9AE}" pid="5" name="bjDocumentLabelXML-0">
    <vt:lpwstr>nternal/label"&gt;&lt;element uid="fc6b8280-ed85-41e2-bcb5-17f2674e7dc3" value="" /&gt;&lt;element uid="88b1ccf5-78db-4d3a-a0cb-abb5249bc791" value="" /&gt;&lt;element uid="156167bd-046a-459b-9d5a-a42ee179a501" value="" /&gt;&lt;/sisl&gt;</vt:lpwstr>
  </property>
  <property fmtid="{D5CDD505-2E9C-101B-9397-08002B2CF9AE}" pid="6" name="bjDocumentSecurityLabel">
    <vt:lpwstr>[Internal] </vt:lpwstr>
  </property>
  <property fmtid="{D5CDD505-2E9C-101B-9397-08002B2CF9AE}" pid="7" name="DCSMetadata">
    <vt:lpwstr>P37r0n45DCS_InternalExternal</vt:lpwstr>
  </property>
</Properties>
</file>